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5" r:id="rId6"/>
  </p:sldMasterIdLst>
  <p:notesMasterIdLst>
    <p:notesMasterId r:id="rId28"/>
  </p:notesMasterIdLst>
  <p:sldIdLst>
    <p:sldId id="256" r:id="rId7"/>
    <p:sldId id="264" r:id="rId8"/>
    <p:sldId id="261" r:id="rId9"/>
    <p:sldId id="285" r:id="rId10"/>
    <p:sldId id="274" r:id="rId11"/>
    <p:sldId id="260" r:id="rId12"/>
    <p:sldId id="275" r:id="rId13"/>
    <p:sldId id="265" r:id="rId14"/>
    <p:sldId id="276" r:id="rId15"/>
    <p:sldId id="267" r:id="rId16"/>
    <p:sldId id="268" r:id="rId17"/>
    <p:sldId id="262" r:id="rId18"/>
    <p:sldId id="266" r:id="rId19"/>
    <p:sldId id="286" r:id="rId20"/>
    <p:sldId id="280" r:id="rId21"/>
    <p:sldId id="281" r:id="rId22"/>
    <p:sldId id="282" r:id="rId23"/>
    <p:sldId id="283" r:id="rId24"/>
    <p:sldId id="284" r:id="rId25"/>
    <p:sldId id="263" r:id="rId26"/>
    <p:sldId id="259"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097721-D6D8-B413-CBA4-8AB8B7A4A312}" name="Konstantinos Krimitsos" initials="KK" userId="Konstantinos Krimits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EDE"/>
    <a:srgbClr val="0D4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117" autoAdjust="0"/>
  </p:normalViewPr>
  <p:slideViewPr>
    <p:cSldViewPr snapToGrid="0">
      <p:cViewPr varScale="1">
        <p:scale>
          <a:sx n="102" d="100"/>
          <a:sy n="102" d="100"/>
        </p:scale>
        <p:origin x="95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05AE7-6260-459C-9F4C-60868A20F183}" type="datetimeFigureOut">
              <a:rPr lang="el-GR" smtClean="0"/>
              <a:t>18/2/2026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95DDD-86F8-4833-83F4-8C5330C295DB}" type="slidenum">
              <a:rPr lang="el-GR" smtClean="0"/>
              <a:t>‹#›</a:t>
            </a:fld>
            <a:endParaRPr lang="el-GR"/>
          </a:p>
        </p:txBody>
      </p:sp>
    </p:spTree>
    <p:extLst>
      <p:ext uri="{BB962C8B-B14F-4D97-AF65-F5344CB8AC3E}">
        <p14:creationId xmlns:p14="http://schemas.microsoft.com/office/powerpoint/2010/main" val="40235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C695DDD-86F8-4833-83F4-8C5330C295DB}" type="slidenum">
              <a:rPr lang="el-GR" smtClean="0"/>
              <a:t>1</a:t>
            </a:fld>
            <a:endParaRPr lang="el-GR"/>
          </a:p>
        </p:txBody>
      </p:sp>
    </p:spTree>
    <p:extLst>
      <p:ext uri="{BB962C8B-B14F-4D97-AF65-F5344CB8AC3E}">
        <p14:creationId xmlns:p14="http://schemas.microsoft.com/office/powerpoint/2010/main" val="2439333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695DDD-86F8-4833-83F4-8C5330C295DB}" type="slidenum">
              <a:rPr lang="el-GR" smtClean="0"/>
              <a:t>15</a:t>
            </a:fld>
            <a:endParaRPr lang="el-GR"/>
          </a:p>
        </p:txBody>
      </p:sp>
    </p:spTree>
    <p:extLst>
      <p:ext uri="{BB962C8B-B14F-4D97-AF65-F5344CB8AC3E}">
        <p14:creationId xmlns:p14="http://schemas.microsoft.com/office/powerpoint/2010/main" val="1979423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695DDD-86F8-4833-83F4-8C5330C295DB}" type="slidenum">
              <a:rPr lang="el-GR" smtClean="0"/>
              <a:t>16</a:t>
            </a:fld>
            <a:endParaRPr lang="el-GR"/>
          </a:p>
        </p:txBody>
      </p:sp>
    </p:spTree>
    <p:extLst>
      <p:ext uri="{BB962C8B-B14F-4D97-AF65-F5344CB8AC3E}">
        <p14:creationId xmlns:p14="http://schemas.microsoft.com/office/powerpoint/2010/main" val="423876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C695DDD-86F8-4833-83F4-8C5330C295DB}" type="slidenum">
              <a:rPr lang="el-GR" smtClean="0"/>
              <a:t>20</a:t>
            </a:fld>
            <a:endParaRPr lang="el-GR"/>
          </a:p>
        </p:txBody>
      </p:sp>
    </p:spTree>
    <p:extLst>
      <p:ext uri="{BB962C8B-B14F-4D97-AF65-F5344CB8AC3E}">
        <p14:creationId xmlns:p14="http://schemas.microsoft.com/office/powerpoint/2010/main" val="357366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C695DDD-86F8-4833-83F4-8C5330C295DB}" type="slidenum">
              <a:rPr lang="el-GR" smtClean="0"/>
              <a:t>2</a:t>
            </a:fld>
            <a:endParaRPr lang="el-GR"/>
          </a:p>
        </p:txBody>
      </p:sp>
    </p:spTree>
    <p:extLst>
      <p:ext uri="{BB962C8B-B14F-4D97-AF65-F5344CB8AC3E}">
        <p14:creationId xmlns:p14="http://schemas.microsoft.com/office/powerpoint/2010/main" val="111610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C695DDD-86F8-4833-83F4-8C5330C295DB}" type="slidenum">
              <a:rPr lang="el-GR" smtClean="0"/>
              <a:t>3</a:t>
            </a:fld>
            <a:endParaRPr lang="el-GR"/>
          </a:p>
        </p:txBody>
      </p:sp>
    </p:spTree>
    <p:extLst>
      <p:ext uri="{BB962C8B-B14F-4D97-AF65-F5344CB8AC3E}">
        <p14:creationId xmlns:p14="http://schemas.microsoft.com/office/powerpoint/2010/main" val="300889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C695DDD-86F8-4833-83F4-8C5330C295DB}" type="slidenum">
              <a:rPr lang="el-GR" smtClean="0"/>
              <a:t>6</a:t>
            </a:fld>
            <a:endParaRPr lang="el-GR"/>
          </a:p>
        </p:txBody>
      </p:sp>
    </p:spTree>
    <p:extLst>
      <p:ext uri="{BB962C8B-B14F-4D97-AF65-F5344CB8AC3E}">
        <p14:creationId xmlns:p14="http://schemas.microsoft.com/office/powerpoint/2010/main" val="139078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95DDD-86F8-4833-83F4-8C5330C295D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53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95DDD-86F8-4833-83F4-8C5330C295D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22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95DDD-86F8-4833-83F4-8C5330C295D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89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C695DDD-86F8-4833-83F4-8C5330C295DB}" type="slidenum">
              <a:rPr lang="el-GR" smtClean="0"/>
              <a:t>12</a:t>
            </a:fld>
            <a:endParaRPr lang="el-GR"/>
          </a:p>
        </p:txBody>
      </p:sp>
    </p:spTree>
    <p:extLst>
      <p:ext uri="{BB962C8B-B14F-4D97-AF65-F5344CB8AC3E}">
        <p14:creationId xmlns:p14="http://schemas.microsoft.com/office/powerpoint/2010/main" val="380096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95DDD-86F8-4833-83F4-8C5330C295DB}"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62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9" name="Picture 8" descr="A picture containing moon, screenshot&#10;&#10;Description automatically generated">
            <a:extLst>
              <a:ext uri="{FF2B5EF4-FFF2-40B4-BE49-F238E27FC236}">
                <a16:creationId xmlns:a16="http://schemas.microsoft.com/office/drawing/2014/main" id="{83FFDFC3-F5BD-ED8D-E948-87E51A9946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5" y="0"/>
            <a:ext cx="12189229"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10" name="Rectangle 3">
            <a:extLst>
              <a:ext uri="{FF2B5EF4-FFF2-40B4-BE49-F238E27FC236}">
                <a16:creationId xmlns:a16="http://schemas.microsoft.com/office/drawing/2014/main" id="{60CD2280-EFDA-1E16-6386-0EA6C55A0C3A}"/>
              </a:ext>
            </a:extLst>
          </p:cNvPr>
          <p:cNvSpPr>
            <a:spLocks noChangeArrowheads="1"/>
          </p:cNvSpPr>
          <p:nvPr userDrawn="1"/>
        </p:nvSpPr>
        <p:spPr bwMode="auto">
          <a:xfrm>
            <a:off x="584137" y="794844"/>
            <a:ext cx="218614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60700" algn="ctr"/>
                <a:tab pos="4449763" algn="l"/>
              </a:tabLst>
            </a:pPr>
            <a:r>
              <a:rPr kumimoji="0" lang="el-GR" altLang="el-GR" sz="1100" b="1" i="0" u="none" strike="noStrike" cap="none" normalizeH="0" baseline="0" dirty="0">
                <a:ln>
                  <a:noFill/>
                </a:ln>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ΠΕΡΙΦΕΡΕΙΑ ΚΡΗΤΗΣ</a:t>
            </a:r>
            <a:endParaRPr kumimoji="0" lang="el-GR" altLang="el-GR" sz="11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4449763" algn="l"/>
              </a:tabLst>
            </a:pPr>
            <a:r>
              <a:rPr kumimoji="0" lang="el-GR" altLang="el-GR" sz="1100" b="1" i="0" u="none" strike="noStrike" cap="none" normalizeH="0" baseline="0" dirty="0">
                <a:ln>
                  <a:noFill/>
                </a:ln>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ΕΙΔΙΚΗ ΥΠΗΡΕΣΙΑ ΔΙΑΧΕΙΡΙΣΗΣ </a:t>
            </a:r>
            <a:r>
              <a:rPr lang="el-GR" altLang="el-GR" sz="1100" b="1" dirty="0">
                <a:solidFill>
                  <a:schemeClr val="bg1"/>
                </a:solidFill>
                <a:latin typeface="Corbel" panose="020B0503020204020204" pitchFamily="34" charset="0"/>
                <a:ea typeface="Times New Roman" panose="02020603050405020304" pitchFamily="18" charset="0"/>
                <a:cs typeface="Times New Roman" panose="02020603050405020304" pitchFamily="18" charset="0"/>
              </a:rPr>
              <a:t>ΠΡΟΓΡΑΜΜΑΤΟΣ «ΚΡΗΤΗ»</a:t>
            </a:r>
            <a:endParaRPr kumimoji="0" lang="el-GR" altLang="el-GR" sz="11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t>18/2/2026</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0E970C2-C329-372E-1726-B32341E69091}"/>
              </a:ext>
            </a:extLst>
          </p:cNvPr>
          <p:cNvSpPr>
            <a:spLocks noChangeArrowheads="1"/>
          </p:cNvSpPr>
          <p:nvPr userDrawn="1"/>
        </p:nvSpPr>
        <p:spPr bwMode="auto">
          <a:xfrm>
            <a:off x="5078499" y="1476331"/>
            <a:ext cx="218614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444976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060700" algn="ctr"/>
                <a:tab pos="4449763" algn="l"/>
              </a:tabLst>
            </a:pPr>
            <a:r>
              <a:rPr kumimoji="0" lang="el-GR" altLang="el-GR" sz="1100" b="1" i="0" u="none" strike="noStrike" cap="none" normalizeH="0" baseline="0" dirty="0">
                <a:ln>
                  <a:noFill/>
                </a:ln>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ΠΕΡΙΦΕΡΕΙΑ ΚΡΗΤΗΣ</a:t>
            </a:r>
            <a:endParaRPr kumimoji="0" lang="el-GR" altLang="el-GR" sz="11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3060700" algn="ctr"/>
                <a:tab pos="4449763" algn="l"/>
              </a:tabLst>
            </a:pPr>
            <a:r>
              <a:rPr kumimoji="0" lang="el-GR" altLang="el-GR" sz="1100" b="1" i="0" u="none" strike="noStrike" cap="none" normalizeH="0" baseline="0" dirty="0">
                <a:ln>
                  <a:noFill/>
                </a:ln>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ΕΙΔΙΚΗ ΥΠΗΡΕΣΙΑ ΔΙΑΧΕΙΡΙΣΗΣ </a:t>
            </a:r>
            <a:r>
              <a:rPr lang="el-GR" altLang="el-GR" sz="1100" b="1" dirty="0">
                <a:solidFill>
                  <a:schemeClr val="bg1"/>
                </a:solidFill>
                <a:latin typeface="Corbel" panose="020B0503020204020204" pitchFamily="34" charset="0"/>
                <a:ea typeface="Times New Roman" panose="02020603050405020304" pitchFamily="18" charset="0"/>
                <a:cs typeface="Times New Roman" panose="02020603050405020304" pitchFamily="18" charset="0"/>
              </a:rPr>
              <a:t>ΠΡΟΓΡΑΜΜΑΤΟΣ «ΚΡΗΤΗ»</a:t>
            </a:r>
            <a:endParaRPr kumimoji="0" lang="el-GR" altLang="el-GR" sz="11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50374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70B045"/>
            </a:gs>
            <a:gs pos="0">
              <a:schemeClr val="accent6"/>
            </a:gs>
            <a:gs pos="50000">
              <a:schemeClr val="accent6">
                <a:satMod val="110000"/>
                <a:lumMod val="100000"/>
                <a:shade val="100000"/>
              </a:schemeClr>
            </a:gs>
            <a:gs pos="100000">
              <a:schemeClr val="accent6">
                <a:lumMod val="99000"/>
                <a:satMod val="120000"/>
                <a:shade val="78000"/>
              </a:schemeClr>
            </a:gs>
          </a:gsLst>
          <a:lin ang="5400000" scaled="0"/>
          <a:tileRect/>
        </a:gradFill>
        <a:effectLst/>
      </p:bgPr>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t>18/2/2026</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5"/>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5000">
              <a:srgbClr val="70B045"/>
            </a:gs>
            <a:gs pos="0">
              <a:schemeClr val="accent6"/>
            </a:gs>
            <a:gs pos="50000">
              <a:schemeClr val="accent6">
                <a:satMod val="110000"/>
                <a:lumMod val="100000"/>
                <a:shade val="100000"/>
              </a:schemeClr>
            </a:gs>
            <a:gs pos="100000">
              <a:schemeClr val="accent6">
                <a:lumMod val="99000"/>
                <a:satMod val="120000"/>
                <a:shade val="78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t>18/2/2026</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5000">
              <a:srgbClr val="70B045"/>
            </a:gs>
            <a:gs pos="0">
              <a:schemeClr val="accent6"/>
            </a:gs>
            <a:gs pos="50000">
              <a:schemeClr val="accent6">
                <a:satMod val="110000"/>
                <a:lumMod val="100000"/>
                <a:shade val="100000"/>
              </a:schemeClr>
            </a:gs>
            <a:gs pos="100000">
              <a:schemeClr val="accent6">
                <a:lumMod val="99000"/>
                <a:satMod val="120000"/>
                <a:shade val="78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opske.g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spa.gr/el/Pages/Communication_Guid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pepkritis.gr/" TargetMode="External"/><Relationship Id="rId7" Type="http://schemas.openxmlformats.org/officeDocument/2006/relationships/hyperlink" Target="mailto:info@ank.g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nk.gr/" TargetMode="External"/><Relationship Id="rId5" Type="http://schemas.openxmlformats.org/officeDocument/2006/relationships/hyperlink" Target="http://www.efepae.gr/" TargetMode="External"/><Relationship Id="rId4" Type="http://schemas.openxmlformats.org/officeDocument/2006/relationships/hyperlink" Target="http://www.espa.g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2F15A-455E-E61D-541D-C3483ADD1525}"/>
              </a:ext>
            </a:extLst>
          </p:cNvPr>
          <p:cNvSpPr>
            <a:spLocks noGrp="1"/>
          </p:cNvSpPr>
          <p:nvPr>
            <p:ph type="ctrTitle"/>
          </p:nvPr>
        </p:nvSpPr>
        <p:spPr>
          <a:xfrm>
            <a:off x="2127227" y="945224"/>
            <a:ext cx="8144123" cy="2952620"/>
          </a:xfrm>
        </p:spPr>
        <p:txBody>
          <a:bodyPr anchor="ctr">
            <a:normAutofit fontScale="90000"/>
          </a:bodyPr>
          <a:lstStyle/>
          <a:p>
            <a:pPr algn="ctr"/>
            <a:r>
              <a:rPr lang="el-GR" sz="3200" dirty="0"/>
              <a:t>Πρόσκληση υποβολής αιτήσεων χρηματοδότησης για την </a:t>
            </a:r>
            <a:r>
              <a:rPr lang="el-GR" sz="3200" b="1" dirty="0"/>
              <a:t>Δράση 1.3.2 – </a:t>
            </a:r>
            <a:r>
              <a:rPr lang="el-GR" sz="3200" dirty="0"/>
              <a:t>«</a:t>
            </a:r>
            <a:r>
              <a:rPr lang="el-GR" sz="3200" b="1" dirty="0"/>
              <a:t>Ενίσχυση υφιστάμενων επιχειρήσεων της Περιφέρειας Κρήτης για εφαρμογή διεργασιών φιλικών προς το περιβάλλον</a:t>
            </a:r>
            <a:r>
              <a:rPr lang="el-GR" sz="3200" dirty="0"/>
              <a:t>» - </a:t>
            </a:r>
            <a:r>
              <a:rPr lang="el-GR" sz="3200" b="1" dirty="0"/>
              <a:t>«ΕΠΙΧΕΙΡΩ ΠΡΑΣΙΝΑ ΣΤΗΝ ΚΡΗΤΗ» </a:t>
            </a:r>
            <a:r>
              <a:rPr lang="el-GR" sz="3200" dirty="0"/>
              <a:t>στο πλαίσιο του Προγράμματος «ΚΡΗΤΗ» 2021-2027</a:t>
            </a:r>
            <a:br>
              <a:rPr lang="el-GR" dirty="0"/>
            </a:br>
            <a:endParaRPr lang="el-GR" dirty="0"/>
          </a:p>
        </p:txBody>
      </p:sp>
      <p:sp>
        <p:nvSpPr>
          <p:cNvPr id="3" name="TextBox 2">
            <a:extLst>
              <a:ext uri="{FF2B5EF4-FFF2-40B4-BE49-F238E27FC236}">
                <a16:creationId xmlns:a16="http://schemas.microsoft.com/office/drawing/2014/main" id="{244A7853-3025-0917-C944-D6A3CF71CDAD}"/>
              </a:ext>
            </a:extLst>
          </p:cNvPr>
          <p:cNvSpPr txBox="1"/>
          <p:nvPr/>
        </p:nvSpPr>
        <p:spPr>
          <a:xfrm>
            <a:off x="1879553" y="4201609"/>
            <a:ext cx="8183301" cy="1200329"/>
          </a:xfrm>
          <a:prstGeom prst="rect">
            <a:avLst/>
          </a:prstGeom>
          <a:noFill/>
        </p:spPr>
        <p:txBody>
          <a:bodyPr wrap="square" rtlCol="0">
            <a:spAutoFit/>
          </a:bodyPr>
          <a:lstStyle/>
          <a:p>
            <a:pPr algn="ctr"/>
            <a:r>
              <a:rPr lang="el-GR" sz="2400" dirty="0">
                <a:solidFill>
                  <a:schemeClr val="bg1"/>
                </a:solidFill>
              </a:rPr>
              <a:t>Περίοδος υποβολών : </a:t>
            </a:r>
          </a:p>
          <a:p>
            <a:pPr algn="ctr"/>
            <a:r>
              <a:rPr lang="el-GR" sz="2400" dirty="0">
                <a:solidFill>
                  <a:schemeClr val="bg1"/>
                </a:solidFill>
              </a:rPr>
              <a:t>Από   30/01/2026 και ώρα 13:00 </a:t>
            </a:r>
          </a:p>
          <a:p>
            <a:pPr algn="ctr"/>
            <a:r>
              <a:rPr lang="el-GR" sz="2400" dirty="0">
                <a:solidFill>
                  <a:schemeClr val="bg1"/>
                </a:solidFill>
              </a:rPr>
              <a:t>έως   02/04/2026 και ώρα    15:00</a:t>
            </a:r>
          </a:p>
        </p:txBody>
      </p:sp>
      <p:pic>
        <p:nvPicPr>
          <p:cNvPr id="5" name="Εικόνα 4"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759FC64A-23BD-F11D-C13A-BC5B80D4F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40" y="5852668"/>
            <a:ext cx="1722120" cy="588264"/>
          </a:xfrm>
          <a:prstGeom prst="rect">
            <a:avLst/>
          </a:prstGeom>
        </p:spPr>
      </p:pic>
    </p:spTree>
    <p:extLst>
      <p:ext uri="{BB962C8B-B14F-4D97-AF65-F5344CB8AC3E}">
        <p14:creationId xmlns:p14="http://schemas.microsoft.com/office/powerpoint/2010/main" val="345400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EB17-AE9D-29E9-4E6F-E11974A0CF03}"/>
              </a:ext>
            </a:extLst>
          </p:cNvPr>
          <p:cNvSpPr>
            <a:spLocks noGrp="1"/>
          </p:cNvSpPr>
          <p:nvPr>
            <p:ph type="title"/>
          </p:nvPr>
        </p:nvSpPr>
        <p:spPr>
          <a:xfrm>
            <a:off x="414617" y="68968"/>
            <a:ext cx="10515600" cy="798657"/>
          </a:xfrm>
        </p:spPr>
        <p:txBody>
          <a:bodyPr>
            <a:noAutofit/>
          </a:bodyPr>
          <a:lstStyle/>
          <a:p>
            <a:r>
              <a:rPr lang="el-GR" sz="2400" dirty="0"/>
              <a:t>Διαδικασία Υποβολής και Παραλαβής Αίτησης Χρηματοδότησης</a:t>
            </a:r>
            <a:r>
              <a:rPr lang="en-US" sz="2400" dirty="0"/>
              <a:t> </a:t>
            </a:r>
            <a:r>
              <a:rPr lang="en-US" sz="1800" b="1" dirty="0">
                <a:solidFill>
                  <a:schemeClr val="tx2"/>
                </a:solidFill>
              </a:rPr>
              <a:t>(1)</a:t>
            </a:r>
            <a:endParaRPr lang="en-GR" sz="2400" b="1" dirty="0">
              <a:solidFill>
                <a:schemeClr val="tx2"/>
              </a:solidFill>
            </a:endParaRPr>
          </a:p>
        </p:txBody>
      </p:sp>
      <p:sp>
        <p:nvSpPr>
          <p:cNvPr id="3" name="TextBox 2">
            <a:extLst>
              <a:ext uri="{FF2B5EF4-FFF2-40B4-BE49-F238E27FC236}">
                <a16:creationId xmlns:a16="http://schemas.microsoft.com/office/drawing/2014/main" id="{D5DF7D8B-CA8A-71CD-4913-A4333686EDA5}"/>
              </a:ext>
            </a:extLst>
          </p:cNvPr>
          <p:cNvSpPr txBox="1"/>
          <p:nvPr/>
        </p:nvSpPr>
        <p:spPr>
          <a:xfrm>
            <a:off x="414617" y="739023"/>
            <a:ext cx="11391787" cy="5324535"/>
          </a:xfrm>
          <a:prstGeom prst="rect">
            <a:avLst/>
          </a:prstGeom>
          <a:noFill/>
        </p:spPr>
        <p:txBody>
          <a:bodyPr wrap="square" rtlCol="0">
            <a:spAutoFit/>
          </a:bodyPr>
          <a:lstStyle/>
          <a:p>
            <a:pPr marL="285750" lvl="0" indent="-285750" algn="just">
              <a:buFont typeface="Arial" panose="020B0604020202020204" pitchFamily="34" charset="0"/>
              <a:buChar char="•"/>
              <a:defRPr/>
            </a:pPr>
            <a:r>
              <a:rPr lang="el-GR" sz="1600" dirty="0"/>
              <a:t>Η αίτηση χρηματοδότησης υποβάλλεται υποχρεωτικά ηλεκτρονικά μέσω του Ολοκληρωμένου Πληροφοριακού Συστήματος Διαχείρισης Κρατικών Ενισχύσεων (ΟΠΣΚΕ) (</a:t>
            </a:r>
            <a:r>
              <a:rPr lang="el-GR" sz="1600" dirty="0">
                <a:hlinkClick r:id="rId3"/>
              </a:rPr>
              <a:t>https://app.opske.gr/</a:t>
            </a:r>
            <a:r>
              <a:rPr lang="el-GR" sz="1600" dirty="0"/>
              <a:t> )και συνοδεύεται από όλα τα αναγκαία κατά περίπτωση δικαιολογητικά που προβλέπονται στο </a:t>
            </a:r>
            <a:r>
              <a:rPr lang="el-GR" sz="1600" b="1" dirty="0"/>
              <a:t>ΠΑΡΑΡΤΗΜΑ  ΙΙ«ΔΙΚΑΙΟΛΟΓΗΤΙΚΑ ΥΠΟΒΟΛΗΣ / ΕΝΤΑΞΗΣ».</a:t>
            </a:r>
            <a:r>
              <a:rPr lang="el-GR" sz="1600" dirty="0"/>
              <a:t>. Αιτήσεις χρηματοδότησης στις οποίες δεν έχουν συμπληρωθεί όλα τα υποχρεωτικά προς συμπλήρωση πεδία του ΟΠΣΚΕ, δεν θα είναι δυνατό υποβληθούν και να προχωρήσουν στο επόμενο στάδιο.</a:t>
            </a:r>
          </a:p>
          <a:p>
            <a:pPr marL="285750" lvl="0" indent="-285750" algn="just">
              <a:buFont typeface="Arial" panose="020B0604020202020204" pitchFamily="34" charset="0"/>
              <a:buChar char="•"/>
              <a:defRPr/>
            </a:pPr>
            <a:r>
              <a:rPr kumimoji="0" lang="el-GR" sz="1600" b="0" i="0" u="non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 δικαιούχος πραγματοποιεί είσοδο στο ΟΠΣΚΕ με τους κωδικούς </a:t>
            </a:r>
            <a:r>
              <a:rPr lang="en-US" sz="16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TaxisNet</a:t>
            </a:r>
            <a:r>
              <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l-G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της επιχείρησης και ορίζει συντονιστή ΟΠΣΚΕ για την συγκεκριμένη δράση.</a:t>
            </a:r>
          </a:p>
          <a:p>
            <a:pPr marL="285750" lvl="0" indent="-285750" algn="just">
              <a:buFont typeface="Arial" panose="020B0604020202020204" pitchFamily="34" charset="0"/>
              <a:buChar char="•"/>
              <a:defRPr/>
            </a:pPr>
            <a:r>
              <a:rPr kumimoji="0" lang="el-GR" sz="1600" b="0" i="0" u="non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 συντονιστής ΟΠΣΚΕ</a:t>
            </a:r>
            <a:r>
              <a:rPr lang="el-G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σε συνεργασία με το υπεύθυνο έργου και τον οικονομικό υπεύθυνο της επιχείρησης, διαχειρίζεται το σύνολο των απαιτούμενων ενεργειών της Πράξης από την έναρξη μέχρι και την Ολοκλήρωσή της, για λογαριασμό του δικαιούχου της Ενίσχυσης. </a:t>
            </a:r>
          </a:p>
          <a:p>
            <a:pPr marL="285750" indent="-285750" algn="just">
              <a:buFont typeface="Arial" panose="020B0604020202020204" pitchFamily="34" charset="0"/>
              <a:buChar char="•"/>
              <a:defRPr/>
            </a:pPr>
            <a:r>
              <a:rPr lang="el-GR" sz="1600" dirty="0"/>
              <a:t>Κάθε αίτηση χρηματοδότησης, λαμβάνει </a:t>
            </a:r>
            <a:r>
              <a:rPr lang="el-GR" sz="1600" dirty="0" err="1"/>
              <a:t>ενάριθμο</a:t>
            </a:r>
            <a:r>
              <a:rPr lang="el-GR" sz="1600" dirty="0"/>
              <a:t> κωδικό κατά την αρχικοποίηση της υποβολής στο OΠΣΚ</a:t>
            </a:r>
            <a:r>
              <a:rPr lang="en-US" sz="1600" dirty="0"/>
              <a:t>E </a:t>
            </a:r>
            <a:r>
              <a:rPr lang="el-GR" sz="1600" dirty="0"/>
              <a:t>και με την εμπρόθεσμη ηλεκτρονική υποβολή της, λαμβάνει αυτόματα σχετική </a:t>
            </a:r>
            <a:r>
              <a:rPr lang="el-GR" sz="1600" dirty="0" err="1"/>
              <a:t>χρονοσήμανση</a:t>
            </a:r>
            <a:r>
              <a:rPr lang="el-GR" sz="1600" dirty="0"/>
              <a:t> στο ΟΠΣΚΕ (ημερομηνία και ώρα οριστικοποίησης).</a:t>
            </a:r>
          </a:p>
          <a:p>
            <a:pPr algn="just">
              <a:defRPr/>
            </a:pPr>
            <a:endParaRPr lang="el-GR" dirty="0"/>
          </a:p>
          <a:p>
            <a:pPr algn="just">
              <a:defRPr/>
            </a:pPr>
            <a:r>
              <a:rPr lang="el-GR" b="1" i="1" dirty="0">
                <a:solidFill>
                  <a:schemeClr val="tx2"/>
                </a:solidFill>
              </a:rPr>
              <a:t>Σημειώνεται ότι :</a:t>
            </a:r>
          </a:p>
          <a:p>
            <a:pPr marL="285750" lvl="0" indent="-285750" algn="just">
              <a:buFont typeface="Arial" panose="020B0604020202020204" pitchFamily="34" charset="0"/>
              <a:buChar char="•"/>
              <a:defRPr/>
            </a:pPr>
            <a:r>
              <a:rPr kumimoji="0" lang="el-GR" sz="1600" b="0" i="0" u="non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Επιτρέπεται η επανεπεξεργασία της οριστικοποιημένης ηλεκτρονικής αίτησης χρηματοδότησης της επιχείρησης από τον δυνητικό δικαιούχο, εντός της περιόδου έναρξης και λήξης της ηλεκτρονικής υποβολής των επενδυτικών σχεδίων στο Ολοκληρωμένο Πληροφοριακό Σύστημα Κρατικών Ενισχύσεων. </a:t>
            </a:r>
          </a:p>
          <a:p>
            <a:pPr marL="285750" lvl="0" indent="-285750" algn="just">
              <a:buFont typeface="Arial" panose="020B0604020202020204" pitchFamily="34" charset="0"/>
              <a:buChar char="•"/>
              <a:defRPr/>
            </a:pPr>
            <a:r>
              <a:rPr lang="el-G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Τα δικαιολογητικά υποβολής/ένταξης υποβάλλονται στο ΟΠΣΚΕ ηλεκτρονικά, σε μορφή .</a:t>
            </a:r>
            <a:r>
              <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pdf, .jpg, .</a:t>
            </a:r>
            <a:r>
              <a:rPr lang="en-US" sz="16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png</a:t>
            </a:r>
            <a:r>
              <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l-G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και μεγέθους έως 10 </a:t>
            </a:r>
            <a:r>
              <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mb </a:t>
            </a:r>
            <a:r>
              <a:rPr lang="el-G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έκαστο</a:t>
            </a:r>
            <a:r>
              <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l-G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Συμπιεσμένα αρχεία δεν είναι αποδεκτά για λόγους ασφαλείας. </a:t>
            </a:r>
            <a:endPar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defRPr/>
            </a:pPr>
            <a:endParaRPr kumimoji="0" lang="el-GR" sz="1600" b="0" i="0" u="non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Εικόνα 3"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A6514069-7C9F-D6FC-FFAD-208E0F3FF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62" y="6189364"/>
            <a:ext cx="1372498" cy="468835"/>
          </a:xfrm>
          <a:prstGeom prst="rect">
            <a:avLst/>
          </a:prstGeom>
        </p:spPr>
      </p:pic>
    </p:spTree>
    <p:extLst>
      <p:ext uri="{BB962C8B-B14F-4D97-AF65-F5344CB8AC3E}">
        <p14:creationId xmlns:p14="http://schemas.microsoft.com/office/powerpoint/2010/main" val="294376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EB17-AE9D-29E9-4E6F-E11974A0CF03}"/>
              </a:ext>
            </a:extLst>
          </p:cNvPr>
          <p:cNvSpPr>
            <a:spLocks noGrp="1"/>
          </p:cNvSpPr>
          <p:nvPr>
            <p:ph type="title"/>
          </p:nvPr>
        </p:nvSpPr>
        <p:spPr>
          <a:xfrm>
            <a:off x="414617" y="68968"/>
            <a:ext cx="10515600" cy="798657"/>
          </a:xfrm>
        </p:spPr>
        <p:txBody>
          <a:bodyPr>
            <a:noAutofit/>
          </a:bodyPr>
          <a:lstStyle/>
          <a:p>
            <a:r>
              <a:rPr kumimoji="0" lang="el-GR" sz="2400" b="0" i="0" u="none" strike="noStrike" kern="1200" cap="none" spc="0" normalizeH="0" baseline="0" noProof="0" dirty="0">
                <a:ln>
                  <a:noFill/>
                </a:ln>
                <a:solidFill>
                  <a:srgbClr val="19BEDE"/>
                </a:solidFill>
                <a:effectLst/>
                <a:uLnTx/>
                <a:uFillTx/>
                <a:latin typeface="Trebuchet MS" panose="020B0603020202020204" pitchFamily="34" charset="0"/>
                <a:ea typeface="+mj-ea"/>
                <a:cs typeface="+mj-cs"/>
              </a:rPr>
              <a:t>Διαδικασία Υποβολής και Παραλαβής Αίτησης Χρηματοδότησης </a:t>
            </a:r>
            <a:r>
              <a:rPr lang="en-US" sz="1800" b="1" dirty="0">
                <a:solidFill>
                  <a:schemeClr val="tx2"/>
                </a:solidFill>
              </a:rPr>
              <a:t>(2)</a:t>
            </a:r>
            <a:endParaRPr lang="en-GR" sz="2400" b="1" dirty="0">
              <a:solidFill>
                <a:schemeClr val="tx2"/>
              </a:solidFill>
            </a:endParaRPr>
          </a:p>
        </p:txBody>
      </p:sp>
      <p:sp>
        <p:nvSpPr>
          <p:cNvPr id="3" name="TextBox 2">
            <a:extLst>
              <a:ext uri="{FF2B5EF4-FFF2-40B4-BE49-F238E27FC236}">
                <a16:creationId xmlns:a16="http://schemas.microsoft.com/office/drawing/2014/main" id="{D5DF7D8B-CA8A-71CD-4913-A4333686EDA5}"/>
              </a:ext>
            </a:extLst>
          </p:cNvPr>
          <p:cNvSpPr txBox="1"/>
          <p:nvPr/>
        </p:nvSpPr>
        <p:spPr>
          <a:xfrm>
            <a:off x="414618" y="620093"/>
            <a:ext cx="11362765"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600" b="1"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1" dirty="0"/>
              <a:t>ΠΡΟΣΟΧΗ:</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600" b="1" dirty="0"/>
          </a:p>
          <a:p>
            <a:pPr marL="285750" indent="-285750" algn="just">
              <a:buFont typeface="Arial" panose="020B0604020202020204" pitchFamily="34" charset="0"/>
              <a:buChar char="•"/>
              <a:defRPr/>
            </a:pPr>
            <a:r>
              <a:rPr lang="el-GR" sz="1600" b="1" dirty="0"/>
              <a:t>Δεν προβλέπεται η αναζήτηση τυχόν ελλειπόντων δικαιολογητικών ή διευκρινίσεων</a:t>
            </a:r>
            <a:r>
              <a:rPr lang="el-GR" sz="1600" dirty="0"/>
              <a:t>. Ως  εκ τούτου οποιαδήποτε έλλειψη δικαιολογητικού που δεν επιτρέπει την εξαγωγή ασφαλούς συμπεράσματος για την τήρηση των ειδικών προϋποθέσεων συμμετοχής στη δράση, χαρακτηρίζεται ως ουσιώδης και δύναται να καταστήσει την αίτηση ως απορριπτέα.</a:t>
            </a:r>
          </a:p>
          <a:p>
            <a:pPr marL="285750" indent="-285750" algn="just">
              <a:buFont typeface="Arial" panose="020B0604020202020204" pitchFamily="34" charset="0"/>
              <a:buChar char="•"/>
              <a:defRPr/>
            </a:pPr>
            <a:endParaRPr lang="el-GR" sz="1600" dirty="0"/>
          </a:p>
          <a:p>
            <a:pPr marL="285750" indent="-285750" algn="just">
              <a:buFont typeface="Arial" panose="020B0604020202020204" pitchFamily="34" charset="0"/>
              <a:buChar char="•"/>
              <a:defRPr/>
            </a:pPr>
            <a:r>
              <a:rPr lang="el-GR" sz="1600" b="1" dirty="0"/>
              <a:t>Η αίτηση χρηματοδότησης επέχει θέση υπεύθυνης δήλωσης του άρθρου 8 του ν.1599/1986 (ΦΕΚ Α΄75) για τα στοιχεία που αναφέρονται σε αυτήν. </a:t>
            </a:r>
            <a:r>
              <a:rPr lang="el-GR" sz="1600" dirty="0"/>
              <a:t>Η ανακρίβεια των στοιχείων που δηλώνονται στην αίτηση επισύρει τις προβλεπόμενες ποινικές και διοικητικές κυρώσεις. Συνεπώς, θα πρέπει να εμφανίζει ταυτότητα περιεχομένου με τα υποβαλλόμενα δικαιολογητικά. Διόρθωση ή τροποποίηση ή συμπλήρωση των αιτήσεων, συμπλήρωση τυχόν ελλειπόντων στοιχείων, έστω και συμπληρωματικών ή διευκρινιστικών, </a:t>
            </a:r>
            <a:r>
              <a:rPr lang="el-GR" sz="1600" u="sng" dirty="0"/>
              <a:t>δεν επιτρέπεται μετά την ηλεκτρονική υποβολή της αίτησης και την έναρξη της επόμενης ενέργειας.</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0" i="0" u="sng"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600" b="0" i="0" u="sng"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F6C9261-AD60-DC27-2C5A-D7BBC301AB96}"/>
              </a:ext>
            </a:extLst>
          </p:cNvPr>
          <p:cNvSpPr txBox="1"/>
          <p:nvPr/>
        </p:nvSpPr>
        <p:spPr>
          <a:xfrm>
            <a:off x="414617" y="4391279"/>
            <a:ext cx="11304721"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l-GR" dirty="0"/>
              <a:t>Στο Κεφάλαιο 8 της αναλυτικής πρόσκλησης της δράσης περιγράφεται αναλυτικά η διαδικασία υποβολής της αίτησης χρηματοδότησης. Τα απαιτούμενα δικαιολογητικά που επισυνάπτονται στο ΟΠΣΚΕ παρουσιάζονται στο Παράρτημα ΙΙ : ΔΙΚΑΙΟΛΟΓΗΤΙΚΑ ΥΠΟΒΟΛΗΣ/ΕΝΤΑΞΗΣ</a:t>
            </a:r>
            <a:endParaRPr lang="en-US" dirty="0"/>
          </a:p>
        </p:txBody>
      </p:sp>
      <p:pic>
        <p:nvPicPr>
          <p:cNvPr id="5" name="Εικόνα 4"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64B751E3-9E26-FC9D-4A77-2F2840ACF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454" y="6237907"/>
            <a:ext cx="1372498" cy="468835"/>
          </a:xfrm>
          <a:prstGeom prst="rect">
            <a:avLst/>
          </a:prstGeom>
        </p:spPr>
      </p:pic>
    </p:spTree>
    <p:extLst>
      <p:ext uri="{BB962C8B-B14F-4D97-AF65-F5344CB8AC3E}">
        <p14:creationId xmlns:p14="http://schemas.microsoft.com/office/powerpoint/2010/main" val="156776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EB17-AE9D-29E9-4E6F-E11974A0CF03}"/>
              </a:ext>
            </a:extLst>
          </p:cNvPr>
          <p:cNvSpPr>
            <a:spLocks noGrp="1"/>
          </p:cNvSpPr>
          <p:nvPr>
            <p:ph type="title"/>
          </p:nvPr>
        </p:nvSpPr>
        <p:spPr>
          <a:xfrm>
            <a:off x="414617" y="68968"/>
            <a:ext cx="10515600" cy="798657"/>
          </a:xfrm>
        </p:spPr>
        <p:txBody>
          <a:bodyPr>
            <a:noAutofit/>
          </a:bodyPr>
          <a:lstStyle/>
          <a:p>
            <a:r>
              <a:rPr lang="el-GR" sz="2400" dirty="0"/>
              <a:t>Μεθοδολογία Αξιολόγησης - Κριτήρια Αξιολόγησης / Βαθμολόγησης </a:t>
            </a:r>
            <a:endParaRPr lang="en-GR" sz="2400" b="1" dirty="0">
              <a:solidFill>
                <a:schemeClr val="tx2"/>
              </a:solidFill>
            </a:endParaRPr>
          </a:p>
        </p:txBody>
      </p:sp>
      <p:sp>
        <p:nvSpPr>
          <p:cNvPr id="3" name="TextBox 2">
            <a:extLst>
              <a:ext uri="{FF2B5EF4-FFF2-40B4-BE49-F238E27FC236}">
                <a16:creationId xmlns:a16="http://schemas.microsoft.com/office/drawing/2014/main" id="{D5DF7D8B-CA8A-71CD-4913-A4333686EDA5}"/>
              </a:ext>
            </a:extLst>
          </p:cNvPr>
          <p:cNvSpPr txBox="1"/>
          <p:nvPr/>
        </p:nvSpPr>
        <p:spPr>
          <a:xfrm>
            <a:off x="327992" y="685800"/>
            <a:ext cx="11449392" cy="5355312"/>
          </a:xfrm>
          <a:prstGeom prst="rect">
            <a:avLst/>
          </a:prstGeom>
          <a:noFill/>
        </p:spPr>
        <p:txBody>
          <a:bodyPr wrap="square" rtlCol="0">
            <a:spAutoFit/>
          </a:bodyPr>
          <a:lstStyle/>
          <a:p>
            <a:pPr algn="just"/>
            <a:r>
              <a:rPr lang="el-GR" b="1" dirty="0">
                <a:effectLst/>
                <a:latin typeface="Calibri" panose="020F0502020204030204" pitchFamily="34" charset="0"/>
                <a:ea typeface="Times New Roman" panose="02020603050405020304" pitchFamily="18" charset="0"/>
                <a:cs typeface="Tahoma" panose="020B0604030504040204" pitchFamily="34" charset="0"/>
              </a:rPr>
              <a:t>Η μεθοδολογία αξιολόγησης που θα εφαρμοστεί είναι η συγκριτική</a:t>
            </a:r>
            <a:r>
              <a:rPr lang="en-US" b="1" dirty="0">
                <a:effectLst/>
                <a:latin typeface="Calibri" panose="020F0502020204030204" pitchFamily="34" charset="0"/>
                <a:ea typeface="Times New Roman" panose="02020603050405020304" pitchFamily="18" charset="0"/>
                <a:cs typeface="Tahoma" panose="020B0604030504040204" pitchFamily="34" charset="0"/>
              </a:rPr>
              <a:t>.</a:t>
            </a:r>
            <a:endParaRPr lang="el-GR" dirty="0">
              <a:effectLst/>
              <a:latin typeface="Calibri" panose="020F0502020204030204" pitchFamily="34" charset="0"/>
              <a:ea typeface="Times New Roman" panose="02020603050405020304" pitchFamily="18" charset="0"/>
              <a:cs typeface="Tahoma" panose="020B0604030504040204" pitchFamily="34" charset="0"/>
            </a:endParaRPr>
          </a:p>
          <a:p>
            <a:pPr algn="just"/>
            <a:r>
              <a:rPr lang="el-GR" dirty="0">
                <a:latin typeface="Calibri" panose="020F0502020204030204" pitchFamily="34" charset="0"/>
                <a:ea typeface="Times New Roman" panose="02020603050405020304" pitchFamily="18" charset="0"/>
                <a:cs typeface="Tahoma" panose="020B0604030504040204" pitchFamily="34" charset="0"/>
              </a:rPr>
              <a:t>Η αξιολόγηση γίνεται σε δυο (2) στάδια :</a:t>
            </a:r>
          </a:p>
          <a:p>
            <a:pPr algn="just"/>
            <a:endParaRPr lang="el-GR" dirty="0">
              <a:latin typeface="Calibri" panose="020F0502020204030204" pitchFamily="34" charset="0"/>
              <a:ea typeface="Times New Roman" panose="02020603050405020304" pitchFamily="18" charset="0"/>
              <a:cs typeface="Tahoma" panose="020B0604030504040204" pitchFamily="34" charset="0"/>
            </a:endParaRPr>
          </a:p>
          <a:p>
            <a:pPr algn="just"/>
            <a:r>
              <a:rPr lang="el-GR" dirty="0">
                <a:latin typeface="Calibri" panose="020F0502020204030204" pitchFamily="34" charset="0"/>
                <a:ea typeface="Times New Roman" panose="02020603050405020304" pitchFamily="18" charset="0"/>
                <a:cs typeface="Tahoma" panose="020B0604030504040204" pitchFamily="34" charset="0"/>
              </a:rPr>
              <a:t>Α Στάδιο :  Κάθε πρόταση ανατίθεται σε ένα (1) αξιολογητή ο οποίος διενεργεί : </a:t>
            </a:r>
          </a:p>
          <a:p>
            <a:pPr marL="342900" indent="-342900" algn="just">
              <a:buFont typeface="+mj-lt"/>
              <a:buAutoNum type="arabicPeriod"/>
            </a:pPr>
            <a:r>
              <a:rPr lang="el-GR" dirty="0">
                <a:latin typeface="Calibri" panose="020F0502020204030204" pitchFamily="34" charset="0"/>
                <a:ea typeface="Times New Roman" panose="02020603050405020304" pitchFamily="18" charset="0"/>
                <a:cs typeface="Tahoma" panose="020B0604030504040204" pitchFamily="34" charset="0"/>
              </a:rPr>
              <a:t>Έλεγχο </a:t>
            </a:r>
            <a:r>
              <a:rPr lang="el-GR" dirty="0"/>
              <a:t>πληρότητας των δικαιολογητικών και πλήρωσης των προϋποθέσεων συμμετοχής</a:t>
            </a:r>
            <a:r>
              <a:rPr lang="el-GR" dirty="0">
                <a:latin typeface="Calibri" panose="020F0502020204030204" pitchFamily="34" charset="0"/>
                <a:ea typeface="Times New Roman" panose="02020603050405020304" pitchFamily="18" charset="0"/>
                <a:cs typeface="Tahoma" panose="020B0604030504040204" pitchFamily="34" charset="0"/>
              </a:rPr>
              <a:t>,</a:t>
            </a:r>
          </a:p>
          <a:p>
            <a:pPr marL="342900" indent="-342900" algn="just">
              <a:buFont typeface="+mj-lt"/>
              <a:buAutoNum type="arabicPeriod"/>
            </a:pPr>
            <a:r>
              <a:rPr lang="el-GR" dirty="0"/>
              <a:t>Έλεγχο επιλεξιμότητας δαπανών και το εύλογο του προϋπολογισμού,</a:t>
            </a:r>
          </a:p>
          <a:p>
            <a:pPr marL="342900" indent="-342900" algn="just">
              <a:buFont typeface="+mj-lt"/>
              <a:buAutoNum type="arabicPeriod"/>
            </a:pPr>
            <a:r>
              <a:rPr lang="el-GR" dirty="0"/>
              <a:t>Κάλυψη βαθμολογίας της αίτησης βάσει των βαθμολογούμενων κριτηρίων και</a:t>
            </a:r>
          </a:p>
          <a:p>
            <a:pPr marL="342900" indent="-342900" algn="just">
              <a:buFont typeface="+mj-lt"/>
              <a:buAutoNum type="arabicPeriod"/>
            </a:pPr>
            <a:r>
              <a:rPr lang="el-GR" dirty="0"/>
              <a:t>Επιβεβαιώνει την ορθότητα των δηλούμενων στην αίτηση χρηματοδότησης στοιχείων </a:t>
            </a:r>
          </a:p>
          <a:p>
            <a:endParaRPr lang="el-GR" dirty="0"/>
          </a:p>
          <a:p>
            <a:r>
              <a:rPr lang="el-GR" dirty="0"/>
              <a:t>Β Στάδιο : Διενεργείται από την Επιτροπή Αξιολόγησης. Η επιτροπή αξιολόγησης ελέγχει στο σύνολό της την κάθε αίτηση χρηματοδότησης και γνωμοδοτεί για τα κάτωθι:</a:t>
            </a:r>
          </a:p>
          <a:p>
            <a:pPr marL="285750" indent="-285750" algn="just">
              <a:buFont typeface="Wingdings" panose="05000000000000000000" pitchFamily="2" charset="2"/>
              <a:buChar char="ü"/>
            </a:pPr>
            <a:r>
              <a:rPr lang="el-GR" dirty="0"/>
              <a:t>την επιλεξιμότητα της αίτησης (τήρηση όρων και τυπικών προϋποθέσεων συμμετοχής),</a:t>
            </a:r>
          </a:p>
          <a:p>
            <a:pPr marL="285750" indent="-285750" algn="just">
              <a:buFont typeface="Wingdings" panose="05000000000000000000" pitchFamily="2" charset="2"/>
              <a:buChar char="ü"/>
            </a:pPr>
            <a:r>
              <a:rPr lang="el-GR" dirty="0"/>
              <a:t>τη βαθμολογία της αίτησης,</a:t>
            </a:r>
          </a:p>
          <a:p>
            <a:pPr marL="285750" indent="-285750" algn="just">
              <a:buFont typeface="Wingdings" panose="05000000000000000000" pitchFamily="2" charset="2"/>
              <a:buChar char="ü"/>
            </a:pPr>
            <a:r>
              <a:rPr lang="el-GR" dirty="0"/>
              <a:t>την κατηγοριοποίηση και τον χαρακτηρισμό των δαπανών,</a:t>
            </a:r>
          </a:p>
          <a:p>
            <a:pPr marL="285750" indent="-285750" algn="just">
              <a:buFont typeface="Wingdings" panose="05000000000000000000" pitchFamily="2" charset="2"/>
              <a:buChar char="ü"/>
            </a:pPr>
            <a:r>
              <a:rPr lang="el-GR" dirty="0"/>
              <a:t>το ύψος του επιλέξιμου/επιχορηγούμενου προϋπολογισμού και κατ’ επέκταση της αναλογούσας δημόσιας χρηματοδότησης</a:t>
            </a:r>
            <a:r>
              <a:rPr lang="en-US" dirty="0"/>
              <a:t>.</a:t>
            </a:r>
          </a:p>
          <a:p>
            <a:pPr marL="285750" indent="-285750" algn="just">
              <a:buFont typeface="Wingdings" panose="05000000000000000000" pitchFamily="2" charset="2"/>
              <a:buChar char="ü"/>
            </a:pPr>
            <a:endParaRPr lang="en-US" dirty="0"/>
          </a:p>
          <a:p>
            <a:pPr algn="just"/>
            <a:r>
              <a:rPr lang="el-GR" dirty="0"/>
              <a:t>. </a:t>
            </a:r>
            <a:endParaRPr lang="en-US" dirty="0"/>
          </a:p>
          <a:p>
            <a:pPr algn="just"/>
            <a:endParaRPr lang="el-GR" dirty="0"/>
          </a:p>
        </p:txBody>
      </p:sp>
      <p:pic>
        <p:nvPicPr>
          <p:cNvPr id="5" name="Εικόνα 4"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ADB861F-F890-742B-33F8-D392478E6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02" y="6285029"/>
            <a:ext cx="1372498" cy="468835"/>
          </a:xfrm>
          <a:prstGeom prst="rect">
            <a:avLst/>
          </a:prstGeom>
        </p:spPr>
      </p:pic>
    </p:spTree>
    <p:extLst>
      <p:ext uri="{BB962C8B-B14F-4D97-AF65-F5344CB8AC3E}">
        <p14:creationId xmlns:p14="http://schemas.microsoft.com/office/powerpoint/2010/main" val="14364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EB17-AE9D-29E9-4E6F-E11974A0CF03}"/>
              </a:ext>
            </a:extLst>
          </p:cNvPr>
          <p:cNvSpPr>
            <a:spLocks noGrp="1"/>
          </p:cNvSpPr>
          <p:nvPr>
            <p:ph type="title"/>
          </p:nvPr>
        </p:nvSpPr>
        <p:spPr>
          <a:xfrm>
            <a:off x="481364" y="804463"/>
            <a:ext cx="10515600" cy="798657"/>
          </a:xfrm>
        </p:spPr>
        <p:txBody>
          <a:bodyPr>
            <a:noAutofit/>
          </a:bodyPr>
          <a:lstStyle/>
          <a:p>
            <a:r>
              <a:rPr lang="el-GR" sz="2400" dirty="0"/>
              <a:t>Εντάξεις / Απορρίψεις / Ενστάσεις </a:t>
            </a:r>
            <a:endParaRPr lang="en-GR" sz="2400" dirty="0">
              <a:solidFill>
                <a:schemeClr val="tx2"/>
              </a:solidFill>
            </a:endParaRPr>
          </a:p>
        </p:txBody>
      </p:sp>
      <p:sp>
        <p:nvSpPr>
          <p:cNvPr id="3" name="TextBox 2">
            <a:extLst>
              <a:ext uri="{FF2B5EF4-FFF2-40B4-BE49-F238E27FC236}">
                <a16:creationId xmlns:a16="http://schemas.microsoft.com/office/drawing/2014/main" id="{D5DF7D8B-CA8A-71CD-4913-A4333686EDA5}"/>
              </a:ext>
            </a:extLst>
          </p:cNvPr>
          <p:cNvSpPr txBox="1"/>
          <p:nvPr/>
        </p:nvSpPr>
        <p:spPr>
          <a:xfrm>
            <a:off x="414617" y="1805478"/>
            <a:ext cx="11362765" cy="3662541"/>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Με βάση τα αποτελέσματα αξιολόγησης και αφού διενεργηθεί </a:t>
            </a:r>
            <a:r>
              <a:rPr kumimoji="0" lang="el-GR"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προενταξιακός</a:t>
            </a:r>
            <a:r>
              <a:rPr kumimoji="0" lang="el-GR"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έλεγχος από το 	ΟΠΣΚΕ και τυχόν άλλοι συμπληρωματικοί έλεγχοι, οριστικοποιούνται τα στοιχεία των αιτήσεων στο ΟΠΣΚΕ προκειμένου να αποτυπωθεί η τελική κατάσταση ανά πράξη , δηλαδή εγκεκριμένες, εγκεκριμένες μη επιχορηγούμενες, απορριφθείσες.</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defRPr/>
            </a:pPr>
            <a:r>
              <a:rPr lang="el-GR" dirty="0"/>
              <a:t>Ο ενδιαφερόμενος δύναται εντός ανατρεπτικής προθεσμίας </a:t>
            </a:r>
            <a:r>
              <a:rPr lang="el-GR" b="1" dirty="0"/>
              <a:t>δέκα (10) ημερών </a:t>
            </a:r>
            <a:r>
              <a:rPr lang="el-GR" dirty="0"/>
              <a:t>από την επομένη της κοινοποίησης της απόφασης ένταξης/απόρριψής του να υποβάλει διοικητική ένσταση (ενδικοφανή προσφυγή με την έννοια του άρθρου ν. 25 του ν. 2690/1999) </a:t>
            </a:r>
            <a:r>
              <a:rPr lang="el-GR" b="1" dirty="0"/>
              <a:t>αποκλειστικά  μέσω του ΟΠΣΚΕ</a:t>
            </a:r>
            <a:r>
              <a:rPr lang="el-GR" dirty="0"/>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Εικόνα 4"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16EC2B3A-3B26-48F8-7EC3-0A274ACC2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02" y="6285029"/>
            <a:ext cx="1372498" cy="468835"/>
          </a:xfrm>
          <a:prstGeom prst="rect">
            <a:avLst/>
          </a:prstGeom>
        </p:spPr>
      </p:pic>
    </p:spTree>
    <p:extLst>
      <p:ext uri="{BB962C8B-B14F-4D97-AF65-F5344CB8AC3E}">
        <p14:creationId xmlns:p14="http://schemas.microsoft.com/office/powerpoint/2010/main" val="209297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E1130-56A9-4E92-BF86-7D05BD7E65D7}"/>
              </a:ext>
            </a:extLst>
          </p:cNvPr>
          <p:cNvSpPr>
            <a:spLocks noGrp="1"/>
          </p:cNvSpPr>
          <p:nvPr>
            <p:ph type="title"/>
          </p:nvPr>
        </p:nvSpPr>
        <p:spPr/>
        <p:txBody>
          <a:bodyPr/>
          <a:lstStyle/>
          <a:p>
            <a:r>
              <a:rPr lang="el-GR" dirty="0"/>
              <a:t>Βαθμολογούμενα κριτήρια</a:t>
            </a:r>
          </a:p>
        </p:txBody>
      </p:sp>
      <p:pic>
        <p:nvPicPr>
          <p:cNvPr id="4" name="Θέση περιεχομένου 3">
            <a:extLst>
              <a:ext uri="{FF2B5EF4-FFF2-40B4-BE49-F238E27FC236}">
                <a16:creationId xmlns:a16="http://schemas.microsoft.com/office/drawing/2014/main" id="{D4C82931-BC62-6F4C-5984-3E52B7A8FCB8}"/>
              </a:ext>
            </a:extLst>
          </p:cNvPr>
          <p:cNvPicPr>
            <a:picLocks noGrp="1" noChangeAspect="1"/>
          </p:cNvPicPr>
          <p:nvPr>
            <p:ph idx="1"/>
          </p:nvPr>
        </p:nvPicPr>
        <p:blipFill>
          <a:blip r:embed="rId2"/>
          <a:stretch>
            <a:fillRect/>
          </a:stretch>
        </p:blipFill>
        <p:spPr>
          <a:xfrm>
            <a:off x="838200" y="1423447"/>
            <a:ext cx="10515600" cy="4227516"/>
          </a:xfrm>
          <a:prstGeom prst="rect">
            <a:avLst/>
          </a:prstGeom>
        </p:spPr>
      </p:pic>
    </p:spTree>
    <p:extLst>
      <p:ext uri="{BB962C8B-B14F-4D97-AF65-F5344CB8AC3E}">
        <p14:creationId xmlns:p14="http://schemas.microsoft.com/office/powerpoint/2010/main" val="404129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92C471-FF60-2C54-7A60-DF0B08646F5E}"/>
              </a:ext>
            </a:extLst>
          </p:cNvPr>
          <p:cNvSpPr>
            <a:spLocks noGrp="1"/>
          </p:cNvSpPr>
          <p:nvPr>
            <p:ph idx="1"/>
          </p:nvPr>
        </p:nvSpPr>
        <p:spPr>
          <a:xfrm>
            <a:off x="735494" y="1129886"/>
            <a:ext cx="10714383" cy="4863410"/>
          </a:xfrm>
        </p:spPr>
        <p:txBody>
          <a:bodyPr>
            <a:normAutofit fontScale="55000" lnSpcReduction="20000"/>
          </a:bodyPr>
          <a:lstStyle/>
          <a:p>
            <a:pPr>
              <a:lnSpc>
                <a:spcPct val="150000"/>
              </a:lnSpc>
            </a:pPr>
            <a:r>
              <a:rPr lang="el-GR" sz="2900" dirty="0">
                <a:solidFill>
                  <a:schemeClr val="tx2"/>
                </a:solidFill>
                <a:latin typeface="+mn-lt"/>
              </a:rPr>
              <a:t>Ο δικαιούχος της ενίσχυσης, κατά την διάρκεια υλοποίησης του επενδυτικού σχεδίου υποχρεούται στην υποβολή μέσω ΟΠΣΚΕ στοιχείων που αφορούν την πρόοδο  υλοποίησης, ήτοι των Αιτημάτων Τροποποίησης και Επαλήθευσης. </a:t>
            </a:r>
          </a:p>
          <a:p>
            <a:pPr>
              <a:lnSpc>
                <a:spcPct val="150000"/>
              </a:lnSpc>
            </a:pPr>
            <a:r>
              <a:rPr lang="el-GR" sz="2900" dirty="0">
                <a:solidFill>
                  <a:schemeClr val="tx2"/>
                </a:solidFill>
                <a:latin typeface="+mn-lt"/>
              </a:rPr>
              <a:t>Χορήγηση Προκαταβολής έως 40% της Δημόσιας Χρηματοδότησης μετά την απόφαση ένταξης με την προσκόμιση ισόποσης εγγυητικής επιστολής από αναγνωρισμένο προς τούτο ίδρυμα.</a:t>
            </a:r>
          </a:p>
          <a:p>
            <a:pPr>
              <a:lnSpc>
                <a:spcPct val="150000"/>
              </a:lnSpc>
            </a:pPr>
            <a:r>
              <a:rPr lang="el-GR" sz="2900" dirty="0">
                <a:solidFill>
                  <a:schemeClr val="tx2"/>
                </a:solidFill>
                <a:latin typeface="+mn-lt"/>
              </a:rPr>
              <a:t> Υποβολή Αίτημα Ενδιάμεσης Επαλήθευσης – Πιστοποίησης δαπανών είναι δυνατόν να υποβληθούν μέχρι δυο  (2) εφόσον έχει εκτελεστεί τουλάχιστον το 25%  και όχι άνω του 80% του  επιχορηγούμενου φυσικού και οικονομικού αντικειμένου (υλοποιημένες και εξοφλημένες δαπάνες).</a:t>
            </a:r>
          </a:p>
          <a:p>
            <a:pPr>
              <a:lnSpc>
                <a:spcPct val="150000"/>
              </a:lnSpc>
            </a:pPr>
            <a:r>
              <a:rPr lang="el-GR" sz="2900" dirty="0">
                <a:solidFill>
                  <a:schemeClr val="tx2"/>
                </a:solidFill>
                <a:latin typeface="+mn-lt"/>
              </a:rPr>
              <a:t>Αίτημα Τελικής Επαλήθευσης – Πιστοποίησης μπορεί να υποβληθεί καθ’ όλη την διάρκεια υλοποίησης του έργου και το αργότερο εντός 60 ημερολογιακών ημερών μετά την τυπική ημερομηνία λήξης του έργου. </a:t>
            </a:r>
            <a:endParaRPr lang="en-US" sz="2900" dirty="0">
              <a:solidFill>
                <a:schemeClr val="tx2"/>
              </a:solidFill>
              <a:latin typeface="+mn-lt"/>
            </a:endParaRPr>
          </a:p>
          <a:p>
            <a:pPr>
              <a:lnSpc>
                <a:spcPct val="150000"/>
              </a:lnSpc>
            </a:pPr>
            <a:endParaRPr lang="en-US" sz="2500" dirty="0">
              <a:solidFill>
                <a:schemeClr val="tx2"/>
              </a:solidFill>
              <a:latin typeface="+mn-lt"/>
            </a:endParaRPr>
          </a:p>
          <a:p>
            <a:pPr marL="0" indent="0">
              <a:lnSpc>
                <a:spcPct val="150000"/>
              </a:lnSpc>
              <a:buNone/>
            </a:pPr>
            <a:r>
              <a:rPr lang="el-GR" sz="2500" b="1" dirty="0">
                <a:solidFill>
                  <a:srgbClr val="0070C0"/>
                </a:solidFill>
              </a:rPr>
              <a:t>Στο Κεφάλαιο 11 της πρόσκλησης παρουσιάζεται αναλυτικά η διαδικασία υλοποίησης-Παρακολούθησης των Πράξεων και στο Παράρτημα VΙ παρουσιάζονται αναλυτικά οι Προϋποθέσεις Επιλεξιμότητας Δαπανών και τα Παραδοτέα Πιστοποίησης Φυσικού και Οικονομικού Αντικειμένου Ενεργειών και Επιλέξιμων Δαπανών.</a:t>
            </a:r>
          </a:p>
          <a:p>
            <a:pPr>
              <a:lnSpc>
                <a:spcPct val="150000"/>
              </a:lnSpc>
            </a:pPr>
            <a:endParaRPr lang="el-GR" sz="1800" dirty="0">
              <a:solidFill>
                <a:schemeClr val="tx2"/>
              </a:solidFill>
            </a:endParaRPr>
          </a:p>
          <a:p>
            <a:pPr>
              <a:lnSpc>
                <a:spcPct val="150000"/>
              </a:lnSpc>
            </a:pPr>
            <a:endParaRPr lang="el-GR" sz="1800" dirty="0">
              <a:solidFill>
                <a:schemeClr val="tx2"/>
              </a:solidFill>
            </a:endParaRPr>
          </a:p>
        </p:txBody>
      </p:sp>
      <p:sp>
        <p:nvSpPr>
          <p:cNvPr id="4" name="Title 1">
            <a:extLst>
              <a:ext uri="{FF2B5EF4-FFF2-40B4-BE49-F238E27FC236}">
                <a16:creationId xmlns:a16="http://schemas.microsoft.com/office/drawing/2014/main" id="{6B039E8B-C81E-7855-4DFF-B2EF2B055240}"/>
              </a:ext>
            </a:extLst>
          </p:cNvPr>
          <p:cNvSpPr>
            <a:spLocks noGrp="1"/>
          </p:cNvSpPr>
          <p:nvPr>
            <p:ph type="title"/>
          </p:nvPr>
        </p:nvSpPr>
        <p:spPr>
          <a:xfrm>
            <a:off x="735495" y="301890"/>
            <a:ext cx="10241590" cy="758294"/>
          </a:xfrm>
        </p:spPr>
        <p:txBody>
          <a:bodyPr>
            <a:noAutofit/>
          </a:bodyPr>
          <a:lstStyle/>
          <a:p>
            <a:r>
              <a:rPr lang="el-GR" sz="2400" dirty="0"/>
              <a:t>Υλοποίηση </a:t>
            </a:r>
            <a:endParaRPr lang="en-GR" sz="2400" dirty="0">
              <a:solidFill>
                <a:schemeClr val="tx2"/>
              </a:solidFill>
            </a:endParaRPr>
          </a:p>
        </p:txBody>
      </p:sp>
      <p:pic>
        <p:nvPicPr>
          <p:cNvPr id="2" name="Εικόνα 1">
            <a:extLst>
              <a:ext uri="{FF2B5EF4-FFF2-40B4-BE49-F238E27FC236}">
                <a16:creationId xmlns:a16="http://schemas.microsoft.com/office/drawing/2014/main" id="{56D07AE3-136B-A4B2-9272-6E0CE2AC9494}"/>
              </a:ext>
            </a:extLst>
          </p:cNvPr>
          <p:cNvPicPr>
            <a:picLocks noChangeAspect="1"/>
          </p:cNvPicPr>
          <p:nvPr/>
        </p:nvPicPr>
        <p:blipFill>
          <a:blip r:embed="rId3"/>
          <a:stretch>
            <a:fillRect/>
          </a:stretch>
        </p:blipFill>
        <p:spPr>
          <a:xfrm>
            <a:off x="3986693" y="6236552"/>
            <a:ext cx="1371719" cy="469433"/>
          </a:xfrm>
          <a:prstGeom prst="rect">
            <a:avLst/>
          </a:prstGeom>
        </p:spPr>
      </p:pic>
    </p:spTree>
    <p:extLst>
      <p:ext uri="{BB962C8B-B14F-4D97-AF65-F5344CB8AC3E}">
        <p14:creationId xmlns:p14="http://schemas.microsoft.com/office/powerpoint/2010/main" val="281204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7C2809-2999-155D-80F2-44792B4F99C8}"/>
              </a:ext>
            </a:extLst>
          </p:cNvPr>
          <p:cNvSpPr>
            <a:spLocks noGrp="1"/>
          </p:cNvSpPr>
          <p:nvPr>
            <p:ph idx="1"/>
          </p:nvPr>
        </p:nvSpPr>
        <p:spPr>
          <a:xfrm>
            <a:off x="838200" y="990738"/>
            <a:ext cx="10515600" cy="4351338"/>
          </a:xfrm>
        </p:spPr>
        <p:txBody>
          <a:bodyPr>
            <a:normAutofit fontScale="92500" lnSpcReduction="20000"/>
          </a:bodyPr>
          <a:lstStyle/>
          <a:p>
            <a:pPr marL="0" indent="0">
              <a:buNone/>
            </a:pPr>
            <a:r>
              <a:rPr lang="el-GR" sz="1900" b="1" dirty="0">
                <a:solidFill>
                  <a:schemeClr val="tx1"/>
                </a:solidFill>
                <a:latin typeface="+mn-lt"/>
              </a:rPr>
              <a:t>Τροποποιήσεις ήσσονος σημασίας </a:t>
            </a:r>
            <a:r>
              <a:rPr lang="el-GR" sz="1900" dirty="0">
                <a:solidFill>
                  <a:schemeClr val="tx1"/>
                </a:solidFill>
                <a:latin typeface="+mn-lt"/>
              </a:rPr>
              <a:t>(πραγματοποιείται με ευθύνη των δικαιούχων μέσω ΟΠΣΚΕ καθ’ όλη την διάρκεια του έργου χωρίς αριθμητικό περιορισμό και παράλληλα με ανοιχτές ενέργειες στο ΟΠΣΚΕ) : </a:t>
            </a:r>
          </a:p>
          <a:p>
            <a:pPr>
              <a:lnSpc>
                <a:spcPct val="100000"/>
              </a:lnSpc>
              <a:spcBef>
                <a:spcPts val="0"/>
              </a:spcBef>
            </a:pPr>
            <a:r>
              <a:rPr lang="el-GR" sz="1900" dirty="0">
                <a:solidFill>
                  <a:schemeClr val="tx1"/>
                </a:solidFill>
                <a:latin typeface="+mn-lt"/>
              </a:rPr>
              <a:t>Αλλαγή Νόμιμου Εκπροσώπου</a:t>
            </a:r>
          </a:p>
          <a:p>
            <a:pPr>
              <a:lnSpc>
                <a:spcPct val="100000"/>
              </a:lnSpc>
              <a:spcBef>
                <a:spcPts val="0"/>
              </a:spcBef>
            </a:pPr>
            <a:r>
              <a:rPr lang="el-GR" sz="1900" dirty="0">
                <a:solidFill>
                  <a:schemeClr val="tx1"/>
                </a:solidFill>
                <a:latin typeface="+mn-lt"/>
              </a:rPr>
              <a:t>Αλλαγή Υπευθύνου Έργου</a:t>
            </a:r>
          </a:p>
          <a:p>
            <a:pPr>
              <a:lnSpc>
                <a:spcPct val="100000"/>
              </a:lnSpc>
              <a:spcBef>
                <a:spcPts val="0"/>
              </a:spcBef>
            </a:pPr>
            <a:r>
              <a:rPr lang="el-GR" sz="1900" dirty="0">
                <a:solidFill>
                  <a:schemeClr val="tx1"/>
                </a:solidFill>
                <a:latin typeface="+mn-lt"/>
              </a:rPr>
              <a:t>Τροποποίηση / Μεταβολή Μετοχικής ή Εταιρικής Σύνθεσης</a:t>
            </a:r>
          </a:p>
          <a:p>
            <a:pPr>
              <a:lnSpc>
                <a:spcPct val="100000"/>
              </a:lnSpc>
              <a:spcBef>
                <a:spcPts val="0"/>
              </a:spcBef>
            </a:pPr>
            <a:r>
              <a:rPr lang="el-GR" sz="1900" dirty="0">
                <a:solidFill>
                  <a:schemeClr val="tx1"/>
                </a:solidFill>
                <a:latin typeface="+mn-lt"/>
              </a:rPr>
              <a:t>Τροποποίηση Χρηματοδοτικού σχήματος </a:t>
            </a:r>
          </a:p>
          <a:p>
            <a:pPr marL="0" indent="0">
              <a:buNone/>
            </a:pPr>
            <a:r>
              <a:rPr lang="el-GR" sz="1900" b="1" dirty="0">
                <a:solidFill>
                  <a:schemeClr val="tx1"/>
                </a:solidFill>
                <a:latin typeface="+mn-lt"/>
              </a:rPr>
              <a:t>Μεταβολή στοιχείων με </a:t>
            </a:r>
            <a:r>
              <a:rPr lang="el-GR" sz="1900" b="1" dirty="0" err="1">
                <a:solidFill>
                  <a:schemeClr val="tx1"/>
                </a:solidFill>
                <a:latin typeface="+mn-lt"/>
              </a:rPr>
              <a:t>διαλειτουργική</a:t>
            </a:r>
            <a:r>
              <a:rPr lang="el-GR" sz="1900" b="1" dirty="0">
                <a:solidFill>
                  <a:schemeClr val="tx1"/>
                </a:solidFill>
                <a:latin typeface="+mn-lt"/>
              </a:rPr>
              <a:t> ενημέρωση των πεδίων του ΟΠΣΚΕ </a:t>
            </a:r>
            <a:r>
              <a:rPr lang="el-GR" sz="1900" dirty="0">
                <a:solidFill>
                  <a:schemeClr val="tx1"/>
                </a:solidFill>
                <a:latin typeface="+mn-lt"/>
              </a:rPr>
              <a:t>(η ενημέρωση διενεργείται μέσω αυτοματοποιημένης διαδικασίας του ΟΠΣΚΕ): </a:t>
            </a:r>
          </a:p>
          <a:p>
            <a:pPr>
              <a:lnSpc>
                <a:spcPct val="100000"/>
              </a:lnSpc>
              <a:spcBef>
                <a:spcPts val="0"/>
              </a:spcBef>
            </a:pPr>
            <a:r>
              <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rPr>
              <a:t>Μεταβολή επωνυμίας ή/ και νομικής μορφής</a:t>
            </a:r>
          </a:p>
          <a:p>
            <a:pPr>
              <a:lnSpc>
                <a:spcPct val="100000"/>
              </a:lnSpc>
              <a:spcBef>
                <a:spcPts val="0"/>
              </a:spcBef>
            </a:pPr>
            <a:r>
              <a:rPr lang="el-GR" sz="1900" dirty="0">
                <a:solidFill>
                  <a:schemeClr val="tx1"/>
                </a:solidFill>
                <a:latin typeface="Calibri" panose="020F0502020204030204" pitchFamily="34" charset="0"/>
                <a:ea typeface="Calibri" panose="020F0502020204030204" pitchFamily="34" charset="0"/>
                <a:cs typeface="Calibri" panose="020F0502020204030204" pitchFamily="34" charset="0"/>
              </a:rPr>
              <a:t>Αλλαγή Έδρας δικαιούχου. </a:t>
            </a:r>
          </a:p>
          <a:p>
            <a:pPr marL="0" indent="0">
              <a:buFont typeface="Arial" panose="020B0604020202020204" pitchFamily="34" charset="0"/>
              <a:buNone/>
            </a:pPr>
            <a:r>
              <a:rPr lang="el-GR" sz="1900" b="1" dirty="0">
                <a:solidFill>
                  <a:schemeClr val="tx1"/>
                </a:solidFill>
                <a:latin typeface="+mn-lt"/>
              </a:rPr>
              <a:t>Τροποποιήσεις μείζονος  σημασίας </a:t>
            </a:r>
            <a:r>
              <a:rPr lang="el-GR" sz="1900" dirty="0">
                <a:solidFill>
                  <a:schemeClr val="tx1"/>
                </a:solidFill>
                <a:latin typeface="+mn-lt"/>
              </a:rPr>
              <a:t>(δεν είναι δυνατόν να υποβληθούν παράλληλα με ανοιχτές ενέργειες στο ΟΠΣΚΕ) : </a:t>
            </a:r>
          </a:p>
          <a:p>
            <a:pPr>
              <a:lnSpc>
                <a:spcPct val="100000"/>
              </a:lnSpc>
              <a:spcBef>
                <a:spcPts val="0"/>
              </a:spcBef>
            </a:pPr>
            <a:r>
              <a:rPr lang="el-GR" sz="1900" dirty="0">
                <a:solidFill>
                  <a:schemeClr val="tx1"/>
                </a:solidFill>
                <a:latin typeface="+mn-lt"/>
              </a:rPr>
              <a:t>Τροποποίηση δικαιούχου λόγω αλλαγής ΑΦΜ </a:t>
            </a:r>
          </a:p>
          <a:p>
            <a:pPr>
              <a:lnSpc>
                <a:spcPct val="100000"/>
              </a:lnSpc>
              <a:spcBef>
                <a:spcPts val="0"/>
              </a:spcBef>
            </a:pPr>
            <a:r>
              <a:rPr lang="el-GR" sz="1900" dirty="0">
                <a:solidFill>
                  <a:schemeClr val="tx1"/>
                </a:solidFill>
                <a:latin typeface="+mn-lt"/>
              </a:rPr>
              <a:t>Τροποποίηση Φυσικού και Οικονομικού Αντικειμένου (Φ.Ο.Α.) έως δυο (2) εγκεκριμένα αιτήματα.  </a:t>
            </a:r>
          </a:p>
          <a:p>
            <a:pPr>
              <a:lnSpc>
                <a:spcPct val="100000"/>
              </a:lnSpc>
              <a:spcBef>
                <a:spcPts val="0"/>
              </a:spcBef>
            </a:pPr>
            <a:r>
              <a:rPr lang="el-GR" sz="1900" dirty="0">
                <a:solidFill>
                  <a:schemeClr val="tx1"/>
                </a:solidFill>
                <a:latin typeface="+mn-lt"/>
              </a:rPr>
              <a:t>Τροποποίηση ΚΑΔ επένδυσης </a:t>
            </a:r>
          </a:p>
          <a:p>
            <a:pPr>
              <a:lnSpc>
                <a:spcPct val="100000"/>
              </a:lnSpc>
              <a:spcBef>
                <a:spcPts val="0"/>
              </a:spcBef>
            </a:pPr>
            <a:r>
              <a:rPr lang="el-GR" sz="1900" dirty="0">
                <a:solidFill>
                  <a:schemeClr val="tx1"/>
                </a:solidFill>
                <a:latin typeface="+mn-lt"/>
              </a:rPr>
              <a:t>Τροποποίηση τόπου εγκατάστασης της επένδυσης, αποκλειστικά εντός της Περιφέρειας Κρήτης και μόνο σε ειδικές και πλήρως τεκμηριωμένες περιπτώσεις</a:t>
            </a:r>
          </a:p>
          <a:p>
            <a:pPr>
              <a:lnSpc>
                <a:spcPct val="100000"/>
              </a:lnSpc>
              <a:spcBef>
                <a:spcPts val="0"/>
              </a:spcBef>
            </a:pPr>
            <a:r>
              <a:rPr lang="el-GR" sz="1900" dirty="0">
                <a:solidFill>
                  <a:schemeClr val="tx1"/>
                </a:solidFill>
                <a:latin typeface="+mn-lt"/>
              </a:rPr>
              <a:t>Παράταση Χρόνου Υλοποίησης Επενδυτικού Σχεδίου</a:t>
            </a:r>
          </a:p>
          <a:p>
            <a:pPr marL="0" indent="0">
              <a:buNone/>
            </a:pPr>
            <a:endParaRPr lang="el-GR" sz="1700" b="1" dirty="0">
              <a:solidFill>
                <a:schemeClr val="tx1"/>
              </a:solidFill>
              <a:latin typeface="+mn-lt"/>
            </a:endParaRPr>
          </a:p>
        </p:txBody>
      </p:sp>
      <p:sp>
        <p:nvSpPr>
          <p:cNvPr id="4" name="Τίτλος 1">
            <a:extLst>
              <a:ext uri="{FF2B5EF4-FFF2-40B4-BE49-F238E27FC236}">
                <a16:creationId xmlns:a16="http://schemas.microsoft.com/office/drawing/2014/main" id="{99F90966-868A-3233-28B6-46B1BF3D2900}"/>
              </a:ext>
            </a:extLst>
          </p:cNvPr>
          <p:cNvSpPr>
            <a:spLocks noGrp="1"/>
          </p:cNvSpPr>
          <p:nvPr>
            <p:ph type="title"/>
          </p:nvPr>
        </p:nvSpPr>
        <p:spPr>
          <a:xfrm>
            <a:off x="838200" y="365125"/>
            <a:ext cx="10515600" cy="529397"/>
          </a:xfrm>
        </p:spPr>
        <p:txBody>
          <a:bodyPr/>
          <a:lstStyle/>
          <a:p>
            <a:r>
              <a:rPr lang="el-GR" sz="2400" dirty="0"/>
              <a:t>Τροποποιήσεις</a:t>
            </a:r>
          </a:p>
        </p:txBody>
      </p:sp>
      <p:pic>
        <p:nvPicPr>
          <p:cNvPr id="2" name="Εικόνα 1">
            <a:extLst>
              <a:ext uri="{FF2B5EF4-FFF2-40B4-BE49-F238E27FC236}">
                <a16:creationId xmlns:a16="http://schemas.microsoft.com/office/drawing/2014/main" id="{BDC4869C-6F80-9DE2-D0CB-7882BA8065DD}"/>
              </a:ext>
            </a:extLst>
          </p:cNvPr>
          <p:cNvPicPr>
            <a:picLocks noChangeAspect="1"/>
          </p:cNvPicPr>
          <p:nvPr/>
        </p:nvPicPr>
        <p:blipFill>
          <a:blip r:embed="rId3"/>
          <a:stretch>
            <a:fillRect/>
          </a:stretch>
        </p:blipFill>
        <p:spPr>
          <a:xfrm>
            <a:off x="3958412" y="6258158"/>
            <a:ext cx="1371719" cy="469433"/>
          </a:xfrm>
          <a:prstGeom prst="rect">
            <a:avLst/>
          </a:prstGeom>
        </p:spPr>
      </p:pic>
    </p:spTree>
    <p:extLst>
      <p:ext uri="{BB962C8B-B14F-4D97-AF65-F5344CB8AC3E}">
        <p14:creationId xmlns:p14="http://schemas.microsoft.com/office/powerpoint/2010/main" val="183037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B30E6-B1A5-12C9-CEF0-C61825F24702}"/>
              </a:ext>
            </a:extLst>
          </p:cNvPr>
          <p:cNvSpPr>
            <a:spLocks noGrp="1"/>
          </p:cNvSpPr>
          <p:nvPr>
            <p:ph type="title"/>
          </p:nvPr>
        </p:nvSpPr>
        <p:spPr>
          <a:xfrm>
            <a:off x="791817" y="742813"/>
            <a:ext cx="10608365" cy="708301"/>
          </a:xfrm>
        </p:spPr>
        <p:txBody>
          <a:bodyPr>
            <a:normAutofit/>
          </a:bodyPr>
          <a:lstStyle/>
          <a:p>
            <a:r>
              <a:rPr lang="el-GR" sz="2400" dirty="0"/>
              <a:t>Ολοκλήρωση – Παραλαβή | Προϋποθέσεις</a:t>
            </a:r>
          </a:p>
        </p:txBody>
      </p:sp>
      <p:sp>
        <p:nvSpPr>
          <p:cNvPr id="3" name="Θέση περιεχομένου 2">
            <a:extLst>
              <a:ext uri="{FF2B5EF4-FFF2-40B4-BE49-F238E27FC236}">
                <a16:creationId xmlns:a16="http://schemas.microsoft.com/office/drawing/2014/main" id="{ABD28712-6A07-2F63-6E11-E1FF12750C56}"/>
              </a:ext>
            </a:extLst>
          </p:cNvPr>
          <p:cNvSpPr>
            <a:spLocks noGrp="1"/>
          </p:cNvSpPr>
          <p:nvPr>
            <p:ph idx="1"/>
          </p:nvPr>
        </p:nvSpPr>
        <p:spPr>
          <a:xfrm>
            <a:off x="745435" y="1451114"/>
            <a:ext cx="10783956" cy="5108712"/>
          </a:xfrm>
        </p:spPr>
        <p:txBody>
          <a:bodyPr>
            <a:normAutofit/>
          </a:bodyPr>
          <a:lstStyle/>
          <a:p>
            <a:pPr marL="0" lvl="0" indent="0">
              <a:buNone/>
            </a:pPr>
            <a:r>
              <a:rPr lang="el-GR" sz="1800" dirty="0">
                <a:solidFill>
                  <a:schemeClr val="tx1"/>
                </a:solidFill>
                <a:latin typeface="+mn-lt"/>
              </a:rPr>
              <a:t>Απαραίτητες προϋποθέσεις για την ολοκλήρωση και παραλαβή  έργου είναι : </a:t>
            </a:r>
          </a:p>
          <a:p>
            <a:pPr lvl="0"/>
            <a:r>
              <a:rPr lang="el-GR" sz="1800" dirty="0">
                <a:solidFill>
                  <a:schemeClr val="tx1"/>
                </a:solidFill>
                <a:latin typeface="+mn-lt"/>
              </a:rPr>
              <a:t>Το τελικό αίτημα επαλήθευσης - πιστοποίησης να έχει υποβληθεί εμπρόθεσμα.</a:t>
            </a:r>
          </a:p>
          <a:p>
            <a:pPr lvl="0"/>
            <a:r>
              <a:rPr lang="el-GR" sz="1800" dirty="0">
                <a:solidFill>
                  <a:schemeClr val="tx1"/>
                </a:solidFill>
                <a:latin typeface="+mn-lt"/>
              </a:rPr>
              <a:t>Το έργο να κριθεί ολοκληρωμένο και λειτουργικό.</a:t>
            </a:r>
          </a:p>
          <a:p>
            <a:pPr lvl="0"/>
            <a:r>
              <a:rPr lang="el-GR" sz="1800" dirty="0">
                <a:solidFill>
                  <a:schemeClr val="tx1"/>
                </a:solidFill>
                <a:latin typeface="+mn-lt"/>
              </a:rPr>
              <a:t>Το υλοποιηθέν και πιστοποιηθέν Φυσικό και Οικονομικό Αντικείμενο να είναι μεγαλύτερο ή ίσο των 30.000 ευρώ</a:t>
            </a:r>
            <a:r>
              <a:rPr lang="el-GR" sz="1800" b="1" dirty="0">
                <a:solidFill>
                  <a:schemeClr val="tx1"/>
                </a:solidFill>
                <a:latin typeface="+mn-lt"/>
              </a:rPr>
              <a:t>.</a:t>
            </a:r>
            <a:endParaRPr lang="el-GR" sz="1800" dirty="0">
              <a:solidFill>
                <a:schemeClr val="tx1"/>
              </a:solidFill>
              <a:latin typeface="+mn-lt"/>
            </a:endParaRPr>
          </a:p>
          <a:p>
            <a:pPr lvl="0"/>
            <a:r>
              <a:rPr lang="el-GR" sz="1800" dirty="0">
                <a:solidFill>
                  <a:schemeClr val="tx1"/>
                </a:solidFill>
                <a:latin typeface="+mn-lt"/>
              </a:rPr>
              <a:t>Η τήρηση των ειδικών όρων που προβλέπονται στην πρόσκληση της δράσης και στην απόφαση ένταξης της πράξης.</a:t>
            </a:r>
          </a:p>
          <a:p>
            <a:pPr lvl="0"/>
            <a:r>
              <a:rPr lang="el-GR" sz="1800" dirty="0">
                <a:solidFill>
                  <a:schemeClr val="tx1"/>
                </a:solidFill>
                <a:latin typeface="+mn-lt"/>
              </a:rPr>
              <a:t>Η ύπαρξη κατάλληλου εγγράφου αδειοδότησης</a:t>
            </a:r>
            <a:endParaRPr lang="en-US" sz="1800" dirty="0">
              <a:solidFill>
                <a:schemeClr val="tx1"/>
              </a:solidFill>
              <a:latin typeface="+mn-lt"/>
            </a:endParaRPr>
          </a:p>
          <a:p>
            <a:pPr lvl="0"/>
            <a:r>
              <a:rPr lang="el-GR" sz="1800" dirty="0">
                <a:solidFill>
                  <a:schemeClr val="tx1"/>
                </a:solidFill>
                <a:latin typeface="+mn-lt"/>
              </a:rPr>
              <a:t>Η ύπαρξη υποδομών ελαχιστοποίησης των εμποδίων πρόσβασης ατόμων με αναπηρία.</a:t>
            </a:r>
          </a:p>
          <a:p>
            <a:pPr lvl="0"/>
            <a:r>
              <a:rPr lang="el-GR" sz="1800" dirty="0">
                <a:solidFill>
                  <a:schemeClr val="tx1"/>
                </a:solidFill>
                <a:latin typeface="+mn-lt"/>
              </a:rPr>
              <a:t>Η τήρηση των υποχρεώσεων που αναφέρονται στην Ενότητα </a:t>
            </a:r>
            <a:r>
              <a:rPr lang="el-GR" sz="1800" dirty="0">
                <a:solidFill>
                  <a:schemeClr val="tx1"/>
                </a:solidFill>
              </a:rPr>
              <a:t>14.1.</a:t>
            </a:r>
            <a:r>
              <a:rPr lang="en-US" sz="1800" dirty="0">
                <a:solidFill>
                  <a:schemeClr val="tx1"/>
                </a:solidFill>
              </a:rPr>
              <a:t> </a:t>
            </a:r>
            <a:r>
              <a:rPr lang="el-GR" sz="1800" dirty="0">
                <a:solidFill>
                  <a:schemeClr val="tx1"/>
                </a:solidFill>
              </a:rPr>
              <a:t>«ΥΠΟΧΡΕΩΣΕΙΣ ΔΙΚΑΙΟΥΧΩΝ ΚΑΤΑ ΤΗΝ ΥΛΟΠΟΙΗΣΗ ΤΗΣ ΠΡΑΞΗΣ»</a:t>
            </a:r>
          </a:p>
          <a:p>
            <a:endParaRPr lang="el-GR" sz="2000" dirty="0">
              <a:solidFill>
                <a:schemeClr val="tx1"/>
              </a:solidFill>
              <a:latin typeface="+mn-lt"/>
            </a:endParaRPr>
          </a:p>
        </p:txBody>
      </p:sp>
      <p:pic>
        <p:nvPicPr>
          <p:cNvPr id="4" name="Εικόνα 3">
            <a:extLst>
              <a:ext uri="{FF2B5EF4-FFF2-40B4-BE49-F238E27FC236}">
                <a16:creationId xmlns:a16="http://schemas.microsoft.com/office/drawing/2014/main" id="{E6C7BA72-A92A-8369-C2C1-65B3FF9F1B77}"/>
              </a:ext>
            </a:extLst>
          </p:cNvPr>
          <p:cNvPicPr>
            <a:picLocks noChangeAspect="1"/>
          </p:cNvPicPr>
          <p:nvPr/>
        </p:nvPicPr>
        <p:blipFill>
          <a:blip r:embed="rId2"/>
          <a:stretch>
            <a:fillRect/>
          </a:stretch>
        </p:blipFill>
        <p:spPr>
          <a:xfrm>
            <a:off x="4052680" y="6229714"/>
            <a:ext cx="1371719" cy="469433"/>
          </a:xfrm>
          <a:prstGeom prst="rect">
            <a:avLst/>
          </a:prstGeom>
        </p:spPr>
      </p:pic>
    </p:spTree>
    <p:extLst>
      <p:ext uri="{BB962C8B-B14F-4D97-AF65-F5344CB8AC3E}">
        <p14:creationId xmlns:p14="http://schemas.microsoft.com/office/powerpoint/2010/main" val="206191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AD9FC-75FC-D206-9499-663714D62927}"/>
              </a:ext>
            </a:extLst>
          </p:cNvPr>
          <p:cNvSpPr>
            <a:spLocks noGrp="1"/>
          </p:cNvSpPr>
          <p:nvPr>
            <p:ph type="title"/>
          </p:nvPr>
        </p:nvSpPr>
        <p:spPr>
          <a:xfrm>
            <a:off x="838200" y="356704"/>
            <a:ext cx="10515600" cy="648666"/>
          </a:xfrm>
        </p:spPr>
        <p:txBody>
          <a:bodyPr>
            <a:normAutofit/>
          </a:bodyPr>
          <a:lstStyle/>
          <a:p>
            <a:r>
              <a:rPr lang="el-GR" sz="2400" dirty="0"/>
              <a:t>Μακροχρόνιες Υποχρεώσεις</a:t>
            </a:r>
          </a:p>
        </p:txBody>
      </p:sp>
      <p:sp>
        <p:nvSpPr>
          <p:cNvPr id="3" name="Θέση περιεχομένου 2">
            <a:extLst>
              <a:ext uri="{FF2B5EF4-FFF2-40B4-BE49-F238E27FC236}">
                <a16:creationId xmlns:a16="http://schemas.microsoft.com/office/drawing/2014/main" id="{B9A4D0A3-8A69-28AE-1C4A-C0540BE6360D}"/>
              </a:ext>
            </a:extLst>
          </p:cNvPr>
          <p:cNvSpPr>
            <a:spLocks noGrp="1"/>
          </p:cNvSpPr>
          <p:nvPr>
            <p:ph idx="1"/>
          </p:nvPr>
        </p:nvSpPr>
        <p:spPr>
          <a:xfrm>
            <a:off x="838200" y="844826"/>
            <a:ext cx="10515600" cy="5546035"/>
          </a:xfrm>
        </p:spPr>
        <p:txBody>
          <a:bodyPr>
            <a:normAutofit lnSpcReduction="10000"/>
          </a:bodyPr>
          <a:lstStyle/>
          <a:p>
            <a:pPr marL="0" indent="0">
              <a:lnSpc>
                <a:spcPct val="150000"/>
              </a:lnSpc>
              <a:buNone/>
            </a:pPr>
            <a:r>
              <a:rPr lang="el-GR" sz="1800" dirty="0">
                <a:solidFill>
                  <a:schemeClr val="tx1"/>
                </a:solidFill>
                <a:latin typeface="+mn-lt"/>
              </a:rPr>
              <a:t>Ο δικαιούχος υποχρεούται για </a:t>
            </a:r>
            <a:r>
              <a:rPr lang="el-GR" sz="1800" b="1" dirty="0">
                <a:solidFill>
                  <a:schemeClr val="tx1"/>
                </a:solidFill>
                <a:latin typeface="+mn-lt"/>
              </a:rPr>
              <a:t>τρία (3) έτη  μετά από την τελική πληρωμή </a:t>
            </a:r>
            <a:r>
              <a:rPr lang="el-GR" sz="1800" dirty="0">
                <a:solidFill>
                  <a:schemeClr val="tx1"/>
                </a:solidFill>
                <a:latin typeface="+mn-lt"/>
              </a:rPr>
              <a:t>της δημόσιας χρηματοδότησης :</a:t>
            </a:r>
          </a:p>
          <a:p>
            <a:pPr>
              <a:lnSpc>
                <a:spcPct val="150000"/>
              </a:lnSpc>
              <a:buFont typeface="Wingdings" panose="05000000000000000000" pitchFamily="2" charset="2"/>
              <a:buChar char="ü"/>
            </a:pPr>
            <a:r>
              <a:rPr lang="el-GR" sz="1800" dirty="0">
                <a:solidFill>
                  <a:schemeClr val="tx1"/>
                </a:solidFill>
                <a:latin typeface="+mn-lt"/>
              </a:rPr>
              <a:t>να μην προβεί σε παύση ή μεταφορά της παραγωγικής δραστηριότητας της </a:t>
            </a:r>
            <a:r>
              <a:rPr lang="el-GR" sz="1800" dirty="0" err="1">
                <a:solidFill>
                  <a:schemeClr val="tx1"/>
                </a:solidFill>
                <a:latin typeface="+mn-lt"/>
              </a:rPr>
              <a:t>ενισχυθείσας</a:t>
            </a:r>
            <a:r>
              <a:rPr lang="el-GR" sz="1800" dirty="0">
                <a:solidFill>
                  <a:schemeClr val="tx1"/>
                </a:solidFill>
                <a:latin typeface="+mn-lt"/>
              </a:rPr>
              <a:t> επένδυσης εκτός της Περιφέρειας Κρήτης, εντός της οποίας χορηγήθηκε η ενίσχυση.</a:t>
            </a:r>
          </a:p>
          <a:p>
            <a:pPr>
              <a:lnSpc>
                <a:spcPct val="150000"/>
              </a:lnSpc>
              <a:buFont typeface="Wingdings" panose="05000000000000000000" pitchFamily="2" charset="2"/>
              <a:buChar char="ü"/>
            </a:pPr>
            <a:r>
              <a:rPr lang="el-GR" sz="1800" dirty="0">
                <a:solidFill>
                  <a:schemeClr val="tx1"/>
                </a:solidFill>
                <a:latin typeface="+mn-lt"/>
              </a:rPr>
              <a:t>να μην προβεί σε αλλαγή του ιδιοκτησιακού καθεστώτος στοιχείου της επένδυσης, η οποία να παρέχει σε μια επιχείρηση αδικαιολόγητο πλεονέκτημα.</a:t>
            </a:r>
          </a:p>
          <a:p>
            <a:pPr>
              <a:lnSpc>
                <a:spcPct val="150000"/>
              </a:lnSpc>
              <a:buFont typeface="Wingdings" panose="05000000000000000000" pitchFamily="2" charset="2"/>
              <a:buChar char="ü"/>
            </a:pPr>
            <a:r>
              <a:rPr lang="el-GR" sz="1800" dirty="0">
                <a:solidFill>
                  <a:schemeClr val="tx1"/>
                </a:solidFill>
                <a:latin typeface="+mn-lt"/>
              </a:rPr>
              <a:t>να μην προβεί σε ουσιαστική μεταβολή που επηρεάζει τη φύση, τους στόχους ή την εφαρμογή των όρων που θα μπορούσαν να υπονομεύσουν τους αρχικούς στόχους χορήγησης της χρηματοδότησης.</a:t>
            </a:r>
          </a:p>
          <a:p>
            <a:pPr>
              <a:lnSpc>
                <a:spcPct val="150000"/>
              </a:lnSpc>
              <a:buFont typeface="Wingdings" panose="05000000000000000000" pitchFamily="2" charset="2"/>
              <a:buChar char="ü"/>
            </a:pPr>
            <a:r>
              <a:rPr lang="el-GR" sz="1800" dirty="0">
                <a:solidFill>
                  <a:schemeClr val="tx1"/>
                </a:solidFill>
                <a:latin typeface="+mn-lt"/>
              </a:rPr>
              <a:t>να μην μεταβιβάσει για οποιοδήποτε λόγο πάγια περιουσιακά στοιχεία που έχουν ενισχυθεί, εκτός εάν αυτά αντικατασταθούν από άλλα κυριότητας του φορέα, ανάλογης αξίας και τουλάχιστον ισοδυνάμου αποτελέσματος, που ανταποκρίνονται στην εξυπηρέτηση των στόχων της επένδυσης, (απαιτείται ενημέρωση του ΕΦ).</a:t>
            </a:r>
          </a:p>
          <a:p>
            <a:pPr>
              <a:lnSpc>
                <a:spcPct val="150000"/>
              </a:lnSpc>
              <a:buFont typeface="Wingdings" panose="05000000000000000000" pitchFamily="2" charset="2"/>
              <a:buChar char="ü"/>
            </a:pPr>
            <a:r>
              <a:rPr lang="el-GR" sz="1800" dirty="0">
                <a:solidFill>
                  <a:schemeClr val="tx1"/>
                </a:solidFill>
                <a:latin typeface="+mn-lt"/>
              </a:rPr>
              <a:t>να λειτουργεί πραγματικά</a:t>
            </a:r>
          </a:p>
          <a:p>
            <a:pPr>
              <a:lnSpc>
                <a:spcPct val="150000"/>
              </a:lnSpc>
              <a:buFont typeface="Wingdings" panose="05000000000000000000" pitchFamily="2" charset="2"/>
              <a:buChar char="ü"/>
            </a:pPr>
            <a:endParaRPr lang="el-GR" sz="1800" dirty="0">
              <a:solidFill>
                <a:schemeClr val="tx1"/>
              </a:solidFill>
              <a:latin typeface="+mn-lt"/>
            </a:endParaRPr>
          </a:p>
          <a:p>
            <a:pPr>
              <a:buFont typeface="Wingdings" panose="05000000000000000000" pitchFamily="2" charset="2"/>
              <a:buChar char="ü"/>
            </a:pPr>
            <a:endParaRPr lang="el-GR" sz="1800" dirty="0">
              <a:solidFill>
                <a:schemeClr val="tx1"/>
              </a:solidFill>
              <a:latin typeface="+mn-lt"/>
            </a:endParaRPr>
          </a:p>
        </p:txBody>
      </p:sp>
      <p:pic>
        <p:nvPicPr>
          <p:cNvPr id="4" name="Εικόνα 3">
            <a:extLst>
              <a:ext uri="{FF2B5EF4-FFF2-40B4-BE49-F238E27FC236}">
                <a16:creationId xmlns:a16="http://schemas.microsoft.com/office/drawing/2014/main" id="{4772C63C-38D3-997B-AF1B-EB6096021152}"/>
              </a:ext>
            </a:extLst>
          </p:cNvPr>
          <p:cNvPicPr>
            <a:picLocks noChangeAspect="1"/>
          </p:cNvPicPr>
          <p:nvPr/>
        </p:nvPicPr>
        <p:blipFill>
          <a:blip r:embed="rId2"/>
          <a:stretch>
            <a:fillRect/>
          </a:stretch>
        </p:blipFill>
        <p:spPr>
          <a:xfrm>
            <a:off x="3996119" y="6266579"/>
            <a:ext cx="1371719" cy="469433"/>
          </a:xfrm>
          <a:prstGeom prst="rect">
            <a:avLst/>
          </a:prstGeom>
        </p:spPr>
      </p:pic>
    </p:spTree>
    <p:extLst>
      <p:ext uri="{BB962C8B-B14F-4D97-AF65-F5344CB8AC3E}">
        <p14:creationId xmlns:p14="http://schemas.microsoft.com/office/powerpoint/2010/main" val="364305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CED11D-5716-86C1-6CE4-1AB73B65E4EB}"/>
              </a:ext>
            </a:extLst>
          </p:cNvPr>
          <p:cNvSpPr>
            <a:spLocks noGrp="1"/>
          </p:cNvSpPr>
          <p:nvPr>
            <p:ph type="title"/>
          </p:nvPr>
        </p:nvSpPr>
        <p:spPr>
          <a:xfrm>
            <a:off x="917713" y="238540"/>
            <a:ext cx="10515600" cy="1480930"/>
          </a:xfrm>
        </p:spPr>
        <p:txBody>
          <a:bodyPr>
            <a:normAutofit/>
          </a:bodyPr>
          <a:lstStyle/>
          <a:p>
            <a:r>
              <a:rPr lang="el-GR" sz="3200" dirty="0"/>
              <a:t>Προβολή, Διαφάνεια και Επικοινωνία </a:t>
            </a:r>
          </a:p>
        </p:txBody>
      </p:sp>
      <p:sp>
        <p:nvSpPr>
          <p:cNvPr id="3" name="Θέση περιεχομένου 2">
            <a:extLst>
              <a:ext uri="{FF2B5EF4-FFF2-40B4-BE49-F238E27FC236}">
                <a16:creationId xmlns:a16="http://schemas.microsoft.com/office/drawing/2014/main" id="{27F16A57-0C67-C4DC-D7F7-3E6A56B6E9B6}"/>
              </a:ext>
            </a:extLst>
          </p:cNvPr>
          <p:cNvSpPr>
            <a:spLocks noGrp="1"/>
          </p:cNvSpPr>
          <p:nvPr>
            <p:ph idx="1"/>
          </p:nvPr>
        </p:nvSpPr>
        <p:spPr>
          <a:xfrm>
            <a:off x="815009" y="1376570"/>
            <a:ext cx="10618304" cy="4104860"/>
          </a:xfrm>
        </p:spPr>
        <p:txBody>
          <a:bodyPr>
            <a:normAutofit lnSpcReduction="10000"/>
          </a:bodyPr>
          <a:lstStyle/>
          <a:p>
            <a:pPr marL="0" indent="0">
              <a:lnSpc>
                <a:spcPct val="150000"/>
              </a:lnSpc>
              <a:buNone/>
            </a:pPr>
            <a:r>
              <a:rPr lang="el-GR" dirty="0">
                <a:solidFill>
                  <a:schemeClr val="tx1"/>
                </a:solidFill>
              </a:rPr>
              <a:t>Αναλυτικές οδηγίες για τις υποχρεώσεις των δικαιούχων των έργων ως προς την προβολή, διαφάνεια, επικοινωνία του ΕΣΠΑ 2021-2027, όπως αυτές προκύπτουν από τον Κανονισμό (ΕΕ) 2021/1060, μπορείτε να βρείτε στον Οδηγό Επικοινωνίας ΕΣΠΑ 2021-2027:</a:t>
            </a:r>
          </a:p>
          <a:p>
            <a:pPr marL="0" indent="0">
              <a:buNone/>
            </a:pPr>
            <a:endParaRPr lang="el-GR" u="sng" dirty="0">
              <a:hlinkClick r:id="rId2"/>
            </a:endParaRPr>
          </a:p>
          <a:p>
            <a:pPr marL="0" indent="0" algn="ctr">
              <a:buNone/>
            </a:pPr>
            <a:r>
              <a:rPr lang="el-GR" u="sng" dirty="0">
                <a:hlinkClick r:id="rId2"/>
              </a:rPr>
              <a:t>https://www.espa.gr/el/Pages/Communication_Guide.aspx</a:t>
            </a:r>
            <a:endParaRPr lang="el-GR" dirty="0"/>
          </a:p>
          <a:p>
            <a:endParaRPr lang="el-GR" dirty="0"/>
          </a:p>
        </p:txBody>
      </p:sp>
      <p:pic>
        <p:nvPicPr>
          <p:cNvPr id="4" name="Εικόνα 3">
            <a:extLst>
              <a:ext uri="{FF2B5EF4-FFF2-40B4-BE49-F238E27FC236}">
                <a16:creationId xmlns:a16="http://schemas.microsoft.com/office/drawing/2014/main" id="{E98B4B4A-2F10-86BD-B2DC-18264CE56725}"/>
              </a:ext>
            </a:extLst>
          </p:cNvPr>
          <p:cNvPicPr>
            <a:picLocks noChangeAspect="1"/>
          </p:cNvPicPr>
          <p:nvPr/>
        </p:nvPicPr>
        <p:blipFill>
          <a:blip r:embed="rId3"/>
          <a:stretch>
            <a:fillRect/>
          </a:stretch>
        </p:blipFill>
        <p:spPr>
          <a:xfrm>
            <a:off x="4109241" y="6276848"/>
            <a:ext cx="1371719" cy="469433"/>
          </a:xfrm>
          <a:prstGeom prst="rect">
            <a:avLst/>
          </a:prstGeom>
        </p:spPr>
      </p:pic>
    </p:spTree>
    <p:extLst>
      <p:ext uri="{BB962C8B-B14F-4D97-AF65-F5344CB8AC3E}">
        <p14:creationId xmlns:p14="http://schemas.microsoft.com/office/powerpoint/2010/main" val="198002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2FF83-442B-D0F3-54C2-71DA06F5CFC7}"/>
              </a:ext>
            </a:extLst>
          </p:cNvPr>
          <p:cNvSpPr txBox="1"/>
          <p:nvPr/>
        </p:nvSpPr>
        <p:spPr>
          <a:xfrm>
            <a:off x="495298" y="725419"/>
            <a:ext cx="10708342" cy="215443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2000" b="1" dirty="0">
                <a:solidFill>
                  <a:srgbClr val="19BEDE"/>
                </a:solidFill>
                <a:latin typeface="Trebuchet MS" panose="020B0603020202020204" pitchFamily="34" charset="0"/>
              </a:rPr>
              <a:t>Στόχος Δράσης: </a:t>
            </a:r>
            <a:endParaRPr lang="en-US" sz="2000" b="1" dirty="0">
              <a:solidFill>
                <a:srgbClr val="19BEDE"/>
              </a:solidFill>
              <a:latin typeface="Trebuchet MS" panose="020B0603020202020204" pitchFamily="34" charset="0"/>
            </a:endParaRPr>
          </a:p>
          <a:p>
            <a:r>
              <a:rPr lang="el-GR" sz="1600" dirty="0"/>
              <a:t>Η υποστήριξη επενδυτικών σχεδίων υφιστάμενων ΜΜΕ της Περιφέρειας Κρήτης για ενσωμάτωση φιλικών προς το περιβάλλον διεργασιών παραγωγής, αποδοτικής χρήσης των πόρων και μείωσης του περιβαλλοντικού / ενεργειακού τους αποτυπώματος. Ειδικότερα θα ενισχυθούν επενδυτικά σχέδια που κατά προτεραιότητα διευκολύνουν τη μετάβαση σε κλιματικά ουδέτερες και φιλικές προς το περιβάλλον παραγωγικές διαδικασίες, που υιοθετούν πρακτικές που ενισχύουν την αποτελεσματική επεξεργασία και χρήση πόρων και ενθαρρύνουν την ανάκτηση και αξιοποίηση παραπροϊόντων και υλικών από απόβλητα στη διαδικασία παραγωγής</a:t>
            </a:r>
          </a:p>
          <a:p>
            <a:endParaRPr lang="el-GR" dirty="0"/>
          </a:p>
        </p:txBody>
      </p:sp>
      <p:graphicFrame>
        <p:nvGraphicFramePr>
          <p:cNvPr id="4" name="Table 4">
            <a:extLst>
              <a:ext uri="{FF2B5EF4-FFF2-40B4-BE49-F238E27FC236}">
                <a16:creationId xmlns:a16="http://schemas.microsoft.com/office/drawing/2014/main" id="{685515E0-F3AD-DDDB-F84F-95E9B33AC7CE}"/>
              </a:ext>
            </a:extLst>
          </p:cNvPr>
          <p:cNvGraphicFramePr>
            <a:graphicFrameLocks noGrp="1"/>
          </p:cNvGraphicFramePr>
          <p:nvPr>
            <p:extLst>
              <p:ext uri="{D42A27DB-BD31-4B8C-83A1-F6EECF244321}">
                <p14:modId xmlns:p14="http://schemas.microsoft.com/office/powerpoint/2010/main" val="3610184679"/>
              </p:ext>
            </p:extLst>
          </p:nvPr>
        </p:nvGraphicFramePr>
        <p:xfrm>
          <a:off x="495298" y="2658359"/>
          <a:ext cx="10708343" cy="2281166"/>
        </p:xfrm>
        <a:graphic>
          <a:graphicData uri="http://schemas.openxmlformats.org/drawingml/2006/table">
            <a:tbl>
              <a:tblPr firstRow="1" bandRow="1">
                <a:tableStyleId>{2D5ABB26-0587-4C30-8999-92F81FD0307C}</a:tableStyleId>
              </a:tblPr>
              <a:tblGrid>
                <a:gridCol w="2107445">
                  <a:extLst>
                    <a:ext uri="{9D8B030D-6E8A-4147-A177-3AD203B41FA5}">
                      <a16:colId xmlns:a16="http://schemas.microsoft.com/office/drawing/2014/main" val="3937407846"/>
                    </a:ext>
                  </a:extLst>
                </a:gridCol>
                <a:gridCol w="8600898">
                  <a:extLst>
                    <a:ext uri="{9D8B030D-6E8A-4147-A177-3AD203B41FA5}">
                      <a16:colId xmlns:a16="http://schemas.microsoft.com/office/drawing/2014/main" val="2326266477"/>
                    </a:ext>
                  </a:extLst>
                </a:gridCol>
              </a:tblGrid>
              <a:tr h="594161">
                <a:tc>
                  <a:txBody>
                    <a:bodyPr/>
                    <a:lstStyle/>
                    <a:p>
                      <a:pPr>
                        <a:lnSpc>
                          <a:spcPct val="150000"/>
                        </a:lnSpc>
                      </a:pPr>
                      <a:r>
                        <a:rPr kumimoji="0" lang="el-GR" sz="2000" b="1" i="0" u="none" strike="noStrike" kern="1200" cap="none" spc="0" normalizeH="0" baseline="0" noProof="0" dirty="0">
                          <a:ln>
                            <a:noFill/>
                          </a:ln>
                          <a:solidFill>
                            <a:srgbClr val="19BEDE"/>
                          </a:solidFill>
                          <a:effectLst/>
                          <a:uLnTx/>
                          <a:uFillTx/>
                          <a:latin typeface="Trebuchet MS" panose="020B0603020202020204" pitchFamily="34" charset="0"/>
                          <a:ea typeface="+mn-ea"/>
                          <a:cs typeface="+mn-cs"/>
                        </a:rPr>
                        <a:t>Προτεραιότητα</a:t>
                      </a:r>
                      <a:r>
                        <a:rPr kumimoji="0" lang="el-GR" sz="2000" b="1" u="none" strike="noStrike" kern="1200" cap="none" spc="0" normalizeH="0" baseline="0" noProof="0" dirty="0">
                          <a:ln>
                            <a:noFill/>
                          </a:ln>
                          <a:solidFill>
                            <a:schemeClr val="tx1"/>
                          </a:solidFill>
                          <a:effectLst/>
                          <a:uLnTx/>
                          <a:uFillTx/>
                        </a:rPr>
                        <a:t> </a:t>
                      </a:r>
                      <a:endParaRPr lang="en-US" sz="2000" b="1" dirty="0">
                        <a:solidFill>
                          <a:schemeClr val="tx1"/>
                        </a:solidFill>
                        <a:latin typeface="Trebuchet MS" panose="020B0603020202020204" pitchFamily="34" charset="0"/>
                      </a:endParaRPr>
                    </a:p>
                  </a:txBody>
                  <a:tcPr/>
                </a:tc>
                <a:tc>
                  <a:txBody>
                    <a:bodyPr/>
                    <a:lstStyle/>
                    <a:p>
                      <a:pPr algn="just">
                        <a:lnSpc>
                          <a:spcPct val="150000"/>
                        </a:lnSpc>
                      </a:pPr>
                      <a:r>
                        <a:rPr lang="el-GR" sz="1800" b="0" dirty="0">
                          <a:solidFill>
                            <a:schemeClr val="tx1"/>
                          </a:solidFill>
                        </a:rPr>
                        <a:t>1 - </a:t>
                      </a:r>
                      <a:r>
                        <a:rPr lang="el-GR" sz="1800" kern="1200" dirty="0">
                          <a:solidFill>
                            <a:schemeClr val="tx1"/>
                          </a:solidFill>
                          <a:effectLst/>
                          <a:latin typeface="+mn-lt"/>
                          <a:ea typeface="+mn-ea"/>
                          <a:cs typeface="+mn-cs"/>
                        </a:rPr>
                        <a:t>«Προώθηση της Καινοτομίας και στήριξη της Επιχειρηματικότητας (ΕΤΠΑ)»</a:t>
                      </a:r>
                      <a:endParaRPr lang="en-US" sz="1800" b="0" i="1" dirty="0">
                        <a:solidFill>
                          <a:schemeClr val="tx1"/>
                        </a:solidFill>
                        <a:latin typeface="Trebuchet MS" panose="020B0603020202020204" pitchFamily="34" charset="0"/>
                      </a:endParaRPr>
                    </a:p>
                  </a:txBody>
                  <a:tcPr/>
                </a:tc>
                <a:extLst>
                  <a:ext uri="{0D108BD9-81ED-4DB2-BD59-A6C34878D82A}">
                    <a16:rowId xmlns:a16="http://schemas.microsoft.com/office/drawing/2014/main" val="1150838990"/>
                  </a:ext>
                </a:extLst>
              </a:tr>
              <a:tr h="1285844">
                <a:tc>
                  <a:txBody>
                    <a:bodyPr/>
                    <a:lstStyle/>
                    <a:p>
                      <a:pPr marL="0" algn="l" defTabSz="914400" rtl="0" eaLnBrk="1" latinLnBrk="0" hangingPunct="1">
                        <a:lnSpc>
                          <a:spcPct val="150000"/>
                        </a:lnSpc>
                      </a:pPr>
                      <a:r>
                        <a:rPr kumimoji="0" lang="el-GR" sz="2000" b="1" i="0" u="none" strike="noStrike" kern="1200" cap="none" spc="0" normalizeH="0" baseline="0" dirty="0">
                          <a:ln>
                            <a:noFill/>
                          </a:ln>
                          <a:solidFill>
                            <a:srgbClr val="19BEDE"/>
                          </a:solidFill>
                          <a:effectLst/>
                          <a:uLnTx/>
                          <a:uFillTx/>
                          <a:latin typeface="Trebuchet MS" panose="020B0603020202020204" pitchFamily="34" charset="0"/>
                          <a:ea typeface="+mn-ea"/>
                          <a:cs typeface="+mn-cs"/>
                        </a:rPr>
                        <a:t>Ειδικός Στόχος</a:t>
                      </a:r>
                      <a:endParaRPr kumimoji="0" lang="en-US" sz="2000" b="1" i="0" u="none" strike="noStrike" kern="1200" cap="none" spc="0" normalizeH="0" baseline="0" dirty="0">
                        <a:ln>
                          <a:noFill/>
                        </a:ln>
                        <a:solidFill>
                          <a:srgbClr val="19BEDE"/>
                        </a:solidFill>
                        <a:effectLst/>
                        <a:uLnTx/>
                        <a:uFillTx/>
                        <a:latin typeface="Trebuchet MS" panose="020B0603020202020204" pitchFamily="34" charset="0"/>
                        <a:ea typeface="+mn-ea"/>
                        <a:cs typeface="+mn-cs"/>
                      </a:endParaRPr>
                    </a:p>
                  </a:txBody>
                  <a:tcPr/>
                </a:tc>
                <a:tc>
                  <a:txBody>
                    <a:bodyPr/>
                    <a:lstStyle/>
                    <a:p>
                      <a:pPr algn="just">
                        <a:lnSpc>
                          <a:spcPct val="150000"/>
                        </a:lnSpc>
                      </a:pPr>
                      <a:r>
                        <a:rPr lang="el-GR" sz="1800" kern="1200" dirty="0">
                          <a:solidFill>
                            <a:schemeClr val="tx1"/>
                          </a:solidFill>
                          <a:effectLst/>
                          <a:latin typeface="+mn-lt"/>
                          <a:ea typeface="+mn-ea"/>
                          <a:cs typeface="+mn-cs"/>
                        </a:rPr>
                        <a:t>Ειδικό Στόχο </a:t>
                      </a:r>
                      <a:r>
                        <a:rPr lang="en-US" sz="1800" kern="1200" dirty="0">
                          <a:solidFill>
                            <a:schemeClr val="tx1"/>
                          </a:solidFill>
                          <a:effectLst/>
                          <a:latin typeface="+mn-lt"/>
                          <a:ea typeface="+mn-ea"/>
                          <a:cs typeface="+mn-cs"/>
                        </a:rPr>
                        <a:t>RSO</a:t>
                      </a:r>
                      <a:r>
                        <a:rPr lang="el-GR" sz="1800" kern="1200" dirty="0">
                          <a:solidFill>
                            <a:schemeClr val="tx1"/>
                          </a:solidFill>
                          <a:effectLst/>
                          <a:latin typeface="+mn-lt"/>
                          <a:ea typeface="+mn-ea"/>
                          <a:cs typeface="+mn-cs"/>
                        </a:rPr>
                        <a:t>1.3: «Ενίσχυση της βιώσιμης ανάπτυξης και της ανταγωνιστικότητας των Μ</a:t>
                      </a:r>
                      <a:r>
                        <a:rPr lang="en-US" sz="1800" kern="1200" dirty="0">
                          <a:solidFill>
                            <a:schemeClr val="tx1"/>
                          </a:solidFill>
                          <a:effectLst/>
                          <a:latin typeface="+mn-lt"/>
                          <a:ea typeface="+mn-ea"/>
                          <a:cs typeface="+mn-cs"/>
                        </a:rPr>
                        <a:t>M</a:t>
                      </a:r>
                      <a:r>
                        <a:rPr lang="el-GR" sz="1800" kern="1200" dirty="0">
                          <a:solidFill>
                            <a:schemeClr val="tx1"/>
                          </a:solidFill>
                          <a:effectLst/>
                          <a:latin typeface="+mn-lt"/>
                          <a:ea typeface="+mn-ea"/>
                          <a:cs typeface="+mn-cs"/>
                        </a:rPr>
                        <a:t>Ε και δημιουργία θέσεων εργασίας στις Μ</a:t>
                      </a:r>
                      <a:r>
                        <a:rPr lang="en-US" sz="1800" kern="1200" dirty="0">
                          <a:solidFill>
                            <a:schemeClr val="tx1"/>
                          </a:solidFill>
                          <a:effectLst/>
                          <a:latin typeface="+mn-lt"/>
                          <a:ea typeface="+mn-ea"/>
                          <a:cs typeface="+mn-cs"/>
                        </a:rPr>
                        <a:t>M</a:t>
                      </a:r>
                      <a:r>
                        <a:rPr lang="el-GR" sz="1800" kern="1200" dirty="0">
                          <a:solidFill>
                            <a:schemeClr val="tx1"/>
                          </a:solidFill>
                          <a:effectLst/>
                          <a:latin typeface="+mn-lt"/>
                          <a:ea typeface="+mn-ea"/>
                          <a:cs typeface="+mn-cs"/>
                        </a:rPr>
                        <a:t>Ε, μεταξύ άλλων μέσω παραγωγικών επενδύσεων». </a:t>
                      </a:r>
                      <a:endParaRPr lang="en-US" sz="1800" kern="1200" dirty="0">
                        <a:solidFill>
                          <a:schemeClr val="tx1"/>
                        </a:solidFill>
                        <a:effectLst/>
                        <a:latin typeface="+mn-lt"/>
                        <a:ea typeface="+mn-ea"/>
                        <a:cs typeface="+mn-cs"/>
                      </a:endParaRPr>
                    </a:p>
                    <a:p>
                      <a:pPr algn="just">
                        <a:lnSpc>
                          <a:spcPct val="150000"/>
                        </a:lnSpc>
                      </a:pPr>
                      <a:endParaRPr lang="en-US" sz="1800" b="0" i="1" dirty="0">
                        <a:solidFill>
                          <a:schemeClr val="tx1"/>
                        </a:solidFill>
                        <a:latin typeface="Trebuchet MS" panose="020B0603020202020204" pitchFamily="34" charset="0"/>
                      </a:endParaRPr>
                    </a:p>
                  </a:txBody>
                  <a:tcPr/>
                </a:tc>
                <a:extLst>
                  <a:ext uri="{0D108BD9-81ED-4DB2-BD59-A6C34878D82A}">
                    <a16:rowId xmlns:a16="http://schemas.microsoft.com/office/drawing/2014/main" val="2963508092"/>
                  </a:ext>
                </a:extLst>
              </a:tr>
            </a:tbl>
          </a:graphicData>
        </a:graphic>
      </p:graphicFrame>
      <p:sp>
        <p:nvSpPr>
          <p:cNvPr id="11" name="TextBox 10">
            <a:extLst>
              <a:ext uri="{FF2B5EF4-FFF2-40B4-BE49-F238E27FC236}">
                <a16:creationId xmlns:a16="http://schemas.microsoft.com/office/drawing/2014/main" id="{9B1AE9E9-65A2-7D3E-FE67-AA1B3359148A}"/>
              </a:ext>
            </a:extLst>
          </p:cNvPr>
          <p:cNvSpPr txBox="1"/>
          <p:nvPr/>
        </p:nvSpPr>
        <p:spPr>
          <a:xfrm>
            <a:off x="2283758" y="4538364"/>
            <a:ext cx="7633239"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a:defRPr/>
            </a:pPr>
            <a:r>
              <a:rPr kumimoji="0" lang="el-GR" b="0" i="1" u="none" strike="noStrike" kern="1200" cap="none" spc="0" normalizeH="0" baseline="0" noProof="0" dirty="0">
                <a:ln>
                  <a:noFill/>
                </a:ln>
                <a:solidFill>
                  <a:schemeClr val="bg1"/>
                </a:solidFill>
                <a:effectLst/>
                <a:uLnTx/>
                <a:uFillTx/>
                <a:latin typeface="Calibri" panose="020F0502020204030204"/>
                <a:ea typeface="+mn-ea"/>
                <a:cs typeface="+mn-cs"/>
              </a:rPr>
              <a:t>Η Δράση συγχρηματοδοτείται από την </a:t>
            </a:r>
            <a:r>
              <a:rPr lang="el-GR" dirty="0"/>
              <a:t>από το Ευρωπαϊκό Ταμείο Περιφερειακής Ανάπτυξης  (ΕΤΠΑ) της Ευρωπαϊκής Ένωσης και από Εθνική Συμμετοχή στο πλαίσιο του Προγράμματος «ΚΡΗΤΗ» 2021-2027 του ΕΣΠΑ 2021-2027. </a:t>
            </a:r>
            <a:endParaRPr kumimoji="0" lang="el-GR"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5" name="Εικόνα 4"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EA7EA83-31EF-E531-AB4E-A39C1B07F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870" y="6266176"/>
            <a:ext cx="1372498" cy="468835"/>
          </a:xfrm>
          <a:prstGeom prst="rect">
            <a:avLst/>
          </a:prstGeom>
        </p:spPr>
      </p:pic>
    </p:spTree>
    <p:extLst>
      <p:ext uri="{BB962C8B-B14F-4D97-AF65-F5344CB8AC3E}">
        <p14:creationId xmlns:p14="http://schemas.microsoft.com/office/powerpoint/2010/main" val="400150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D4A6C5-2EDD-5901-7B02-700A60AFB562}"/>
              </a:ext>
            </a:extLst>
          </p:cNvPr>
          <p:cNvSpPr txBox="1"/>
          <p:nvPr/>
        </p:nvSpPr>
        <p:spPr>
          <a:xfrm>
            <a:off x="376274" y="356205"/>
            <a:ext cx="11439452" cy="4589077"/>
          </a:xfrm>
          <a:prstGeom prst="rect">
            <a:avLst/>
          </a:prstGeom>
          <a:noFill/>
        </p:spPr>
        <p:txBody>
          <a:bodyPr wrap="square" rtlCol="0">
            <a:spAutoFit/>
          </a:bodyPr>
          <a:lstStyle/>
          <a:p>
            <a:endParaRPr lang="el-GR" sz="1400" dirty="0"/>
          </a:p>
          <a:p>
            <a:pPr algn="just">
              <a:defRPr/>
            </a:pPr>
            <a:r>
              <a:rPr lang="el-GR" sz="2000" dirty="0">
                <a:solidFill>
                  <a:srgbClr val="19BEDE"/>
                </a:solidFill>
                <a:latin typeface="Trebuchet MS" panose="020B0603020202020204" pitchFamily="34" charset="0"/>
              </a:rPr>
              <a:t>Πληροφορίες - Δημοσιότητα: </a:t>
            </a:r>
            <a:endParaRPr lang="el-GR" dirty="0"/>
          </a:p>
          <a:p>
            <a:pPr algn="just"/>
            <a:endParaRPr lang="el-GR" dirty="0">
              <a:ea typeface="Times New Roman" panose="02020603050405020304" pitchFamily="18" charset="0"/>
              <a:cs typeface="Times New Roman" panose="02020603050405020304" pitchFamily="18" charset="0"/>
            </a:endParaRPr>
          </a:p>
          <a:p>
            <a:pPr algn="just">
              <a:lnSpc>
                <a:spcPct val="150000"/>
              </a:lnSpc>
            </a:pPr>
            <a:r>
              <a:rPr lang="el-GR" dirty="0">
                <a:ea typeface="Times New Roman" panose="02020603050405020304" pitchFamily="18" charset="0"/>
                <a:cs typeface="Times New Roman" panose="02020603050405020304" pitchFamily="18" charset="0"/>
              </a:rPr>
              <a:t>Η</a:t>
            </a:r>
            <a:r>
              <a:rPr lang="el-GR" dirty="0">
                <a:effectLst/>
                <a:ea typeface="Times New Roman" panose="02020603050405020304" pitchFamily="18" charset="0"/>
                <a:cs typeface="Times New Roman" panose="02020603050405020304" pitchFamily="18" charset="0"/>
              </a:rPr>
              <a:t> Αναλυτική Πρόσκληση της Δράσης (καθώς και το σύνολο των Παραρτημάτων που την συνοδεύουν) και το λοιπό πληροφοριακό υλικό, είναι αναρτημένα στις ιστοσελίδες της ΕΥΔ Προγράμματος «ΚΡΗΤΗ» </a:t>
            </a:r>
            <a:r>
              <a:rPr lang="el-GR" u="sng" dirty="0">
                <a:solidFill>
                  <a:srgbClr val="0563C1"/>
                </a:solidFill>
                <a:effectLst/>
                <a:ea typeface="Times New Roman" panose="02020603050405020304" pitchFamily="18" charset="0"/>
                <a:cs typeface="Times New Roman" panose="02020603050405020304" pitchFamily="18" charset="0"/>
                <a:hlinkClick r:id="rId3"/>
              </a:rPr>
              <a:t>https://www.pepkritis.gr/</a:t>
            </a:r>
            <a:r>
              <a:rPr lang="el-GR" dirty="0">
                <a:effectLst/>
                <a:ea typeface="Times New Roman" panose="02020603050405020304" pitchFamily="18" charset="0"/>
                <a:cs typeface="Times New Roman" panose="02020603050405020304" pitchFamily="18" charset="0"/>
              </a:rPr>
              <a:t>, του ΕΣΠΑ </a:t>
            </a:r>
            <a:r>
              <a:rPr lang="el-GR" u="sng" dirty="0">
                <a:solidFill>
                  <a:srgbClr val="0563C1"/>
                </a:solidFill>
                <a:effectLst/>
                <a:ea typeface="Times New Roman" panose="02020603050405020304" pitchFamily="18" charset="0"/>
                <a:cs typeface="Times New Roman" panose="02020603050405020304" pitchFamily="18" charset="0"/>
                <a:hlinkClick r:id="rId4"/>
              </a:rPr>
              <a:t>www.espa.gr</a:t>
            </a:r>
            <a:r>
              <a:rPr lang="el-GR" dirty="0">
                <a:effectLst/>
                <a:ea typeface="Times New Roman" panose="02020603050405020304" pitchFamily="18" charset="0"/>
                <a:cs typeface="Times New Roman" panose="02020603050405020304" pitchFamily="18" charset="0"/>
              </a:rPr>
              <a:t>, του ΕΦΕΠΑΕ </a:t>
            </a:r>
            <a:r>
              <a:rPr lang="el-GR" u="sng" dirty="0">
                <a:solidFill>
                  <a:srgbClr val="0563C1"/>
                </a:solidFill>
                <a:effectLst/>
                <a:ea typeface="Times New Roman" panose="02020603050405020304" pitchFamily="18" charset="0"/>
                <a:cs typeface="Times New Roman" panose="02020603050405020304" pitchFamily="18" charset="0"/>
                <a:hlinkClick r:id="rId5"/>
              </a:rPr>
              <a:t>www.efepae.gr</a:t>
            </a:r>
            <a:r>
              <a:rPr lang="el-GR" dirty="0">
                <a:effectLst/>
                <a:ea typeface="Times New Roman" panose="02020603050405020304" pitchFamily="18" charset="0"/>
                <a:cs typeface="Times New Roman" panose="02020603050405020304" pitchFamily="18" charset="0"/>
              </a:rPr>
              <a:t>, της Εταιρείας Στήριξης &amp;  Ανάπτυξης των Επιχειρήσεων Κρήτης (Αναπτυξιακή Κρήτης)  </a:t>
            </a:r>
            <a:r>
              <a:rPr lang="el-GR" u="sng" dirty="0">
                <a:solidFill>
                  <a:srgbClr val="0563C1"/>
                </a:solidFill>
                <a:effectLst/>
                <a:ea typeface="Times New Roman" panose="02020603050405020304" pitchFamily="18" charset="0"/>
                <a:cs typeface="Times New Roman" panose="02020603050405020304" pitchFamily="18" charset="0"/>
                <a:hlinkClick r:id="rId6"/>
              </a:rPr>
              <a:t>https://ank.gr/</a:t>
            </a:r>
            <a:r>
              <a:rPr lang="el-GR" dirty="0">
                <a:effectLst/>
                <a:ea typeface="Times New Roman" panose="02020603050405020304" pitchFamily="18" charset="0"/>
                <a:cs typeface="Times New Roman" panose="02020603050405020304" pitchFamily="18" charset="0"/>
              </a:rPr>
              <a:t>.</a:t>
            </a:r>
          </a:p>
          <a:p>
            <a:pPr algn="just">
              <a:lnSpc>
                <a:spcPct val="150000"/>
              </a:lnSpc>
            </a:pPr>
            <a:endParaRPr lang="el-GR" dirty="0">
              <a:ea typeface="Times New Roman" panose="02020603050405020304" pitchFamily="18" charset="0"/>
              <a:cs typeface="Times New Roman" panose="02020603050405020304" pitchFamily="18" charset="0"/>
            </a:endParaRPr>
          </a:p>
          <a:p>
            <a:pPr algn="just">
              <a:lnSpc>
                <a:spcPct val="150000"/>
              </a:lnSpc>
            </a:pPr>
            <a:r>
              <a:rPr lang="el-GR" dirty="0">
                <a:ea typeface="Times New Roman" panose="02020603050405020304" pitchFamily="18" charset="0"/>
                <a:cs typeface="Times New Roman" panose="02020603050405020304" pitchFamily="18" charset="0"/>
              </a:rPr>
              <a:t>Για περαιτέρω πληροφορίες οι ενδιαφερόμενοι μπορούν να απευθύνονται στην περιφερειακή μονάδα </a:t>
            </a:r>
            <a:r>
              <a:rPr lang="el-GR">
                <a:ea typeface="Times New Roman" panose="02020603050405020304" pitchFamily="18" charset="0"/>
                <a:cs typeface="Times New Roman" panose="02020603050405020304" pitchFamily="18" charset="0"/>
              </a:rPr>
              <a:t>του ΕΦΕΠΑΕ </a:t>
            </a:r>
            <a:r>
              <a:rPr lang="el-GR" dirty="0">
                <a:ea typeface="Times New Roman" panose="02020603050405020304" pitchFamily="18" charset="0"/>
                <a:cs typeface="Times New Roman" panose="02020603050405020304" pitchFamily="18" charset="0"/>
              </a:rPr>
              <a:t>/ ΑΝΑΠΤΥΞΙΑΚΗ ΚΡΗΤΗΣ Γιαμαλάκη 50 &amp; Σοφοκλή Βενιζέλου </a:t>
            </a:r>
            <a:r>
              <a:rPr lang="el-GR" dirty="0" err="1">
                <a:ea typeface="Times New Roman" panose="02020603050405020304" pitchFamily="18" charset="0"/>
                <a:cs typeface="Times New Roman" panose="02020603050405020304" pitchFamily="18" charset="0"/>
              </a:rPr>
              <a:t>Iraklion</a:t>
            </a:r>
            <a:r>
              <a:rPr lang="el-GR" dirty="0">
                <a:ea typeface="Times New Roman" panose="02020603050405020304" pitchFamily="18" charset="0"/>
                <a:cs typeface="Times New Roman" panose="02020603050405020304" pitchFamily="18" charset="0"/>
              </a:rPr>
              <a:t> </a:t>
            </a:r>
            <a:r>
              <a:rPr lang="el-GR" dirty="0" err="1">
                <a:ea typeface="Times New Roman" panose="02020603050405020304" pitchFamily="18" charset="0"/>
                <a:cs typeface="Times New Roman" panose="02020603050405020304" pitchFamily="18" charset="0"/>
              </a:rPr>
              <a:t>Center</a:t>
            </a:r>
            <a:r>
              <a:rPr lang="el-GR" dirty="0">
                <a:ea typeface="Times New Roman" panose="02020603050405020304" pitchFamily="18" charset="0"/>
                <a:cs typeface="Times New Roman" panose="02020603050405020304" pitchFamily="18" charset="0"/>
              </a:rPr>
              <a:t> κτίριο Β΄ - 2ος όροφος Τ.Κ. 712 02 ΗΡΑΚΛΕΙΟ </a:t>
            </a:r>
            <a:r>
              <a:rPr lang="el-GR" dirty="0" err="1">
                <a:ea typeface="Times New Roman" panose="02020603050405020304" pitchFamily="18" charset="0"/>
                <a:cs typeface="Times New Roman" panose="02020603050405020304" pitchFamily="18" charset="0"/>
              </a:rPr>
              <a:t>τηλ</a:t>
            </a:r>
            <a:r>
              <a:rPr lang="el-GR" dirty="0">
                <a:ea typeface="Times New Roman" panose="02020603050405020304" pitchFamily="18" charset="0"/>
                <a:cs typeface="Times New Roman" panose="02020603050405020304" pitchFamily="18" charset="0"/>
              </a:rPr>
              <a:t>. 2810 302400, E-</a:t>
            </a:r>
            <a:r>
              <a:rPr lang="el-GR" dirty="0" err="1">
                <a:ea typeface="Times New Roman" panose="02020603050405020304" pitchFamily="18" charset="0"/>
                <a:cs typeface="Times New Roman" panose="02020603050405020304" pitchFamily="18" charset="0"/>
              </a:rPr>
              <a:t>mail</a:t>
            </a:r>
            <a:r>
              <a:rPr lang="el-GR" dirty="0">
                <a:ea typeface="Times New Roman" panose="02020603050405020304" pitchFamily="18" charset="0"/>
                <a:cs typeface="Times New Roman" panose="02020603050405020304" pitchFamily="18" charset="0"/>
              </a:rPr>
              <a:t>: </a:t>
            </a:r>
            <a:r>
              <a:rPr lang="el-GR" dirty="0">
                <a:ea typeface="Times New Roman" panose="02020603050405020304" pitchFamily="18" charset="0"/>
                <a:cs typeface="Times New Roman" panose="02020603050405020304" pitchFamily="18" charset="0"/>
                <a:hlinkClick r:id="rId7"/>
              </a:rPr>
              <a:t>info@ank.gr</a:t>
            </a:r>
            <a:r>
              <a:rPr lang="el-GR" dirty="0">
                <a:ea typeface="Times New Roman" panose="02020603050405020304" pitchFamily="18" charset="0"/>
                <a:cs typeface="Times New Roman" panose="02020603050405020304" pitchFamily="18" charset="0"/>
              </a:rPr>
              <a:t> .</a:t>
            </a:r>
          </a:p>
          <a:p>
            <a:pPr algn="just">
              <a:lnSpc>
                <a:spcPct val="150000"/>
              </a:lnSpc>
            </a:pPr>
            <a:endParaRPr lang="el-GR" dirty="0">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E8BAAF-64F6-A0A8-28CF-C1E5C2B4A984}"/>
              </a:ext>
            </a:extLst>
          </p:cNvPr>
          <p:cNvSpPr txBox="1"/>
          <p:nvPr/>
        </p:nvSpPr>
        <p:spPr>
          <a:xfrm>
            <a:off x="376274" y="5199522"/>
            <a:ext cx="11362765"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l-GR" dirty="0"/>
              <a:t>Η παρουσίαση έχει καθαρά ενημερωτικό χαρακτήρα και δεν υποκαθιστά σε καμία περίπτωση την αναλυτική πρόσκληση και το συνοδευτικό υλικό της δράσης όπως ισχύουν.</a:t>
            </a:r>
            <a:endParaRPr lang="en-US" dirty="0"/>
          </a:p>
        </p:txBody>
      </p:sp>
      <p:pic>
        <p:nvPicPr>
          <p:cNvPr id="3" name="Εικόνα 2">
            <a:extLst>
              <a:ext uri="{FF2B5EF4-FFF2-40B4-BE49-F238E27FC236}">
                <a16:creationId xmlns:a16="http://schemas.microsoft.com/office/drawing/2014/main" id="{94B1E8D0-EC22-FF50-8034-BF0109016FBF}"/>
              </a:ext>
            </a:extLst>
          </p:cNvPr>
          <p:cNvPicPr>
            <a:picLocks noChangeAspect="1"/>
          </p:cNvPicPr>
          <p:nvPr/>
        </p:nvPicPr>
        <p:blipFill>
          <a:blip r:embed="rId8"/>
          <a:stretch>
            <a:fillRect/>
          </a:stretch>
        </p:blipFill>
        <p:spPr>
          <a:xfrm>
            <a:off x="4033826" y="6267078"/>
            <a:ext cx="1371719" cy="469433"/>
          </a:xfrm>
          <a:prstGeom prst="rect">
            <a:avLst/>
          </a:prstGeom>
        </p:spPr>
      </p:pic>
    </p:spTree>
    <p:extLst>
      <p:ext uri="{BB962C8B-B14F-4D97-AF65-F5344CB8AC3E}">
        <p14:creationId xmlns:p14="http://schemas.microsoft.com/office/powerpoint/2010/main" val="102446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AE6D16C7-1213-E59B-3304-DAF274CE5984}"/>
              </a:ext>
            </a:extLst>
          </p:cNvPr>
          <p:cNvSpPr txBox="1">
            <a:spLocks/>
          </p:cNvSpPr>
          <p:nvPr/>
        </p:nvSpPr>
        <p:spPr>
          <a:xfrm>
            <a:off x="3236183" y="2296500"/>
            <a:ext cx="7170088" cy="77469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000" spc="-80" dirty="0">
                <a:solidFill>
                  <a:srgbClr val="FFFFFF"/>
                </a:solidFill>
                <a:latin typeface="+mn-lt"/>
                <a:ea typeface="+mn-ea"/>
                <a:cs typeface="Arial"/>
              </a:rPr>
              <a:t>ΕΥΔ Προγράμματος «Κρήτη»</a:t>
            </a:r>
            <a:endParaRPr lang="el-GR" sz="4000" dirty="0"/>
          </a:p>
        </p:txBody>
      </p:sp>
      <p:pic>
        <p:nvPicPr>
          <p:cNvPr id="2" name="Εικόνα 1">
            <a:extLst>
              <a:ext uri="{FF2B5EF4-FFF2-40B4-BE49-F238E27FC236}">
                <a16:creationId xmlns:a16="http://schemas.microsoft.com/office/drawing/2014/main" id="{8CF8D6E2-185C-BA00-2B6E-520DC5C02CFD}"/>
              </a:ext>
            </a:extLst>
          </p:cNvPr>
          <p:cNvPicPr>
            <a:picLocks noChangeAspect="1"/>
          </p:cNvPicPr>
          <p:nvPr/>
        </p:nvPicPr>
        <p:blipFill>
          <a:blip r:embed="rId2"/>
          <a:stretch>
            <a:fillRect/>
          </a:stretch>
        </p:blipFill>
        <p:spPr>
          <a:xfrm>
            <a:off x="0" y="-1"/>
            <a:ext cx="12192000" cy="6858001"/>
          </a:xfrm>
          <a:prstGeom prst="rect">
            <a:avLst/>
          </a:prstGeom>
        </p:spPr>
      </p:pic>
      <p:pic>
        <p:nvPicPr>
          <p:cNvPr id="4" name="Εικόνα 3"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EA40A2BE-F595-B87D-4C72-4C77EBCD4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40" y="5852668"/>
            <a:ext cx="1722120" cy="588264"/>
          </a:xfrm>
          <a:prstGeom prst="rect">
            <a:avLst/>
          </a:prstGeom>
        </p:spPr>
      </p:pic>
    </p:spTree>
    <p:extLst>
      <p:ext uri="{BB962C8B-B14F-4D97-AF65-F5344CB8AC3E}">
        <p14:creationId xmlns:p14="http://schemas.microsoft.com/office/powerpoint/2010/main" val="323758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EB17-AE9D-29E9-4E6F-E11974A0CF03}"/>
              </a:ext>
            </a:extLst>
          </p:cNvPr>
          <p:cNvSpPr>
            <a:spLocks noGrp="1"/>
          </p:cNvSpPr>
          <p:nvPr>
            <p:ph type="title"/>
          </p:nvPr>
        </p:nvSpPr>
        <p:spPr>
          <a:xfrm>
            <a:off x="331694" y="0"/>
            <a:ext cx="11421942" cy="798657"/>
          </a:xfrm>
        </p:spPr>
        <p:txBody>
          <a:bodyPr>
            <a:noAutofit/>
          </a:bodyPr>
          <a:lstStyle/>
          <a:p>
            <a:pPr algn="ctr"/>
            <a:r>
              <a:rPr lang="el-GR" sz="2800" dirty="0"/>
              <a:t> Δικαιούχοι - Όροι &amp; Προϋποθέσεις Συμμετοχής</a:t>
            </a:r>
            <a:endParaRPr lang="en-GR" sz="2800" dirty="0"/>
          </a:p>
        </p:txBody>
      </p:sp>
      <p:sp>
        <p:nvSpPr>
          <p:cNvPr id="5" name="TextBox 4">
            <a:extLst>
              <a:ext uri="{FF2B5EF4-FFF2-40B4-BE49-F238E27FC236}">
                <a16:creationId xmlns:a16="http://schemas.microsoft.com/office/drawing/2014/main" id="{6AD772D5-209F-65ED-CC8B-ABBC4C14BE88}"/>
              </a:ext>
            </a:extLst>
          </p:cNvPr>
          <p:cNvSpPr txBox="1"/>
          <p:nvPr/>
        </p:nvSpPr>
        <p:spPr>
          <a:xfrm>
            <a:off x="282388" y="638640"/>
            <a:ext cx="11577918" cy="5632311"/>
          </a:xfrm>
          <a:prstGeom prst="rect">
            <a:avLst/>
          </a:prstGeom>
          <a:noFill/>
        </p:spPr>
        <p:txBody>
          <a:bodyPr wrap="square" rtlCol="0">
            <a:spAutoFit/>
          </a:bodyPr>
          <a:lstStyle/>
          <a:p>
            <a:pPr algn="just"/>
            <a:r>
              <a:rPr lang="el-GR" sz="1600" dirty="0"/>
              <a:t>Δικαιούχοι, που δύνανται να τύχουν δημόσιας χρηματοδότησης στο πλαίσιο της δράσης είναι </a:t>
            </a:r>
            <a:r>
              <a:rPr lang="el-GR" sz="1600" b="1" dirty="0"/>
              <a:t>υφιστάμενες πολύ μικρές, μικρές και μεσαίες επιχειρήσεις</a:t>
            </a:r>
            <a:r>
              <a:rPr lang="el-GR" sz="1600" dirty="0"/>
              <a:t>, οι οποίες  πρέπει :</a:t>
            </a:r>
          </a:p>
          <a:p>
            <a:pPr algn="just"/>
            <a:endParaRPr lang="el-GR" sz="1600" dirty="0"/>
          </a:p>
          <a:p>
            <a:pPr marL="400050" indent="-400050" algn="just">
              <a:lnSpc>
                <a:spcPct val="200000"/>
              </a:lnSpc>
              <a:buFont typeface="+mj-lt"/>
              <a:buAutoNum type="romanUcPeriod"/>
            </a:pPr>
            <a:r>
              <a:rPr lang="el-GR" sz="1600" dirty="0">
                <a:solidFill>
                  <a:srgbClr val="000000"/>
                </a:solidFill>
                <a:latin typeface="Calibri" panose="020F0502020204030204" pitchFamily="34" charset="0"/>
                <a:cs typeface="Calibri" panose="020F0502020204030204" pitchFamily="34" charset="0"/>
              </a:rPr>
              <a:t>Να έχουν συσταθεί με ημερομηνία έναρξης στην ΑΑΔΕ προγενέστερη της </a:t>
            </a:r>
            <a:r>
              <a:rPr lang="el-GR" sz="1600" b="1" dirty="0">
                <a:solidFill>
                  <a:srgbClr val="000000"/>
                </a:solidFill>
                <a:latin typeface="Calibri" panose="020F0502020204030204" pitchFamily="34" charset="0"/>
                <a:cs typeface="Calibri" panose="020F0502020204030204" pitchFamily="34" charset="0"/>
              </a:rPr>
              <a:t>1/1/2023</a:t>
            </a:r>
          </a:p>
          <a:p>
            <a:pPr marL="400050" indent="-400050" algn="just">
              <a:lnSpc>
                <a:spcPct val="200000"/>
              </a:lnSpc>
              <a:buFont typeface="+mj-lt"/>
              <a:buAutoNum type="romanUcPeriod"/>
            </a:pPr>
            <a:r>
              <a:rPr lang="el-GR" sz="1600" dirty="0">
                <a:solidFill>
                  <a:srgbClr val="000000"/>
                </a:solidFill>
                <a:latin typeface="Calibri" panose="020F0502020204030204" pitchFamily="34" charset="0"/>
                <a:cs typeface="Calibri" panose="020F0502020204030204" pitchFamily="34" charset="0"/>
              </a:rPr>
              <a:t> Να διαθέτουν  τουλάχιστον </a:t>
            </a:r>
            <a:r>
              <a:rPr lang="el-GR" sz="1600" b="1" dirty="0">
                <a:solidFill>
                  <a:srgbClr val="000000"/>
                </a:solidFill>
                <a:latin typeface="Calibri" panose="020F0502020204030204" pitchFamily="34" charset="0"/>
                <a:cs typeface="Calibri" panose="020F0502020204030204" pitchFamily="34" charset="0"/>
              </a:rPr>
              <a:t>δύο (2) πλήρεις κλεισμένες διαχειριστικές χρήσεις </a:t>
            </a:r>
            <a:r>
              <a:rPr lang="el-GR" sz="1600" dirty="0">
                <a:solidFill>
                  <a:srgbClr val="000000"/>
                </a:solidFill>
                <a:latin typeface="Calibri" panose="020F0502020204030204" pitchFamily="34" charset="0"/>
                <a:cs typeface="Calibri" panose="020F0502020204030204" pitchFamily="34" charset="0"/>
              </a:rPr>
              <a:t>για τις χρήσεις 2024 και 2023 πριν την ημερομηνία υποβολής της αίτησης χρηματοδότησης (έτος 2026).</a:t>
            </a:r>
          </a:p>
          <a:p>
            <a:pPr marL="400050" indent="-400050" algn="just">
              <a:lnSpc>
                <a:spcPct val="200000"/>
              </a:lnSpc>
              <a:buFont typeface="+mj-lt"/>
              <a:buAutoNum type="romanUcPeriod"/>
            </a:pPr>
            <a:r>
              <a:rPr lang="el-GR" sz="1600" dirty="0">
                <a:solidFill>
                  <a:srgbClr val="000000"/>
                </a:solidFill>
                <a:latin typeface="Calibri" panose="020F0502020204030204" pitchFamily="34" charset="0"/>
                <a:cs typeface="Calibri" panose="020F0502020204030204" pitchFamily="34" charset="0"/>
              </a:rPr>
              <a:t>Να δραστηριοποιούνται ουσιωδώς για τη χρήση 2024 από την υποβολή της αίτησης </a:t>
            </a:r>
            <a:r>
              <a:rPr lang="el-GR" sz="1600" b="1" dirty="0">
                <a:solidFill>
                  <a:srgbClr val="000000"/>
                </a:solidFill>
                <a:latin typeface="Calibri" panose="020F0502020204030204" pitchFamily="34" charset="0"/>
                <a:cs typeface="Calibri" panose="020F0502020204030204" pitchFamily="34" charset="0"/>
              </a:rPr>
              <a:t>(Κύριος ΚΑΔ ή/και ΚΑΔ που αντιστοιχεί στα μεγαλύτερα ακαθάριστα έσοδα σύμφωνα με το ισχύον έντυπο Ε3 του έτους 2024) σε έναν (1) επιλέξιμο ΚΑΔ </a:t>
            </a:r>
          </a:p>
          <a:p>
            <a:pPr marL="400050" indent="-400050" algn="just">
              <a:lnSpc>
                <a:spcPct val="200000"/>
              </a:lnSpc>
              <a:buFont typeface="+mj-lt"/>
              <a:buAutoNum type="romanUcPeriod"/>
            </a:pPr>
            <a:r>
              <a:rPr lang="el-GR" sz="1600" dirty="0">
                <a:solidFill>
                  <a:srgbClr val="000000"/>
                </a:solidFill>
                <a:latin typeface="Calibri" panose="020F0502020204030204" pitchFamily="34" charset="0"/>
                <a:cs typeface="Calibri" panose="020F0502020204030204" pitchFamily="34" charset="0"/>
              </a:rPr>
              <a:t>Να διαθέτουν τον/τους </a:t>
            </a:r>
            <a:r>
              <a:rPr lang="el-GR" sz="1600" b="1" dirty="0">
                <a:solidFill>
                  <a:srgbClr val="000000"/>
                </a:solidFill>
                <a:latin typeface="Calibri" panose="020F0502020204030204" pitchFamily="34" charset="0"/>
                <a:cs typeface="Calibri" panose="020F0502020204030204" pitchFamily="34" charset="0"/>
              </a:rPr>
              <a:t>επιλέξιμους ΚΑΔ επένδυσης </a:t>
            </a:r>
            <a:r>
              <a:rPr lang="el-GR" sz="1600" dirty="0">
                <a:solidFill>
                  <a:srgbClr val="000000"/>
                </a:solidFill>
                <a:latin typeface="Calibri" panose="020F0502020204030204" pitchFamily="34" charset="0"/>
                <a:cs typeface="Calibri" panose="020F0502020204030204" pitchFamily="34" charset="0"/>
              </a:rPr>
              <a:t>του Παραρτήματος II- EΠΙΛΕΞΙΜΕΣ ΔΡΑΣΤΗΡΙΟΤΗΤΕΣ (ΚΑΔ) </a:t>
            </a:r>
            <a:r>
              <a:rPr lang="el-GR" dirty="0"/>
              <a:t>σε </a:t>
            </a:r>
            <a:r>
              <a:rPr lang="el-GR" sz="1600" dirty="0"/>
              <a:t>εγκατάσταση/εις που διαθέτουν στην Περιφέρεια Κρήτης </a:t>
            </a:r>
            <a:r>
              <a:rPr lang="el-GR" sz="1600" b="1" dirty="0"/>
              <a:t>πριν</a:t>
            </a:r>
            <a:r>
              <a:rPr lang="el-GR" sz="1600" dirty="0"/>
              <a:t> τη δημοσίευση της πρόσκλησης της δράσης.</a:t>
            </a:r>
          </a:p>
          <a:p>
            <a:pPr marL="400050" indent="-400050" algn="just">
              <a:lnSpc>
                <a:spcPct val="200000"/>
              </a:lnSpc>
              <a:buFont typeface="+mj-lt"/>
              <a:buAutoNum type="romanUcPeriod"/>
            </a:pPr>
            <a:r>
              <a:rPr lang="el-GR" sz="1600" dirty="0">
                <a:solidFill>
                  <a:srgbClr val="000000"/>
                </a:solidFill>
                <a:latin typeface="Calibri" panose="020F0502020204030204" pitchFamily="34" charset="0"/>
                <a:cs typeface="Calibri" panose="020F0502020204030204" pitchFamily="34" charset="0"/>
              </a:rPr>
              <a:t>Να υποβάλλουν αποδεικτικά διαθεσιμότητας κεφαλαίων, από τα οποία θα τεκμηριώνεται ότι είναι δυνατή η κάλυψη τουλάχιστον του </a:t>
            </a:r>
            <a:r>
              <a:rPr lang="el-GR" sz="1600" b="1" dirty="0">
                <a:solidFill>
                  <a:srgbClr val="000000"/>
                </a:solidFill>
                <a:latin typeface="Calibri" panose="020F0502020204030204" pitchFamily="34" charset="0"/>
                <a:cs typeface="Calibri" panose="020F0502020204030204" pitchFamily="34" charset="0"/>
              </a:rPr>
              <a:t>25% του συνόλου των δαπανών του επενδυτικού σχεδίου. </a:t>
            </a:r>
          </a:p>
          <a:p>
            <a:pPr marL="400050" indent="-400050" algn="just">
              <a:buFont typeface="+mj-lt"/>
              <a:buAutoNum type="romanUcPeriod"/>
            </a:pPr>
            <a:endParaRPr lang="en-US" sz="1600" dirty="0"/>
          </a:p>
        </p:txBody>
      </p:sp>
      <p:pic>
        <p:nvPicPr>
          <p:cNvPr id="7" name="Εικόνα 6"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C51B9183-6C26-32E1-54CE-C5034EDAD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443" y="6219360"/>
            <a:ext cx="1372498" cy="468835"/>
          </a:xfrm>
          <a:prstGeom prst="rect">
            <a:avLst/>
          </a:prstGeom>
        </p:spPr>
      </p:pic>
    </p:spTree>
    <p:extLst>
      <p:ext uri="{BB962C8B-B14F-4D97-AF65-F5344CB8AC3E}">
        <p14:creationId xmlns:p14="http://schemas.microsoft.com/office/powerpoint/2010/main" val="391925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1EABA62F-C729-C174-9252-DD3569C70F4C}"/>
              </a:ext>
            </a:extLst>
          </p:cNvPr>
          <p:cNvPicPr>
            <a:picLocks noGrp="1" noChangeAspect="1"/>
          </p:cNvPicPr>
          <p:nvPr>
            <p:ph idx="1"/>
          </p:nvPr>
        </p:nvPicPr>
        <p:blipFill>
          <a:blip r:embed="rId2"/>
          <a:stretch>
            <a:fillRect/>
          </a:stretch>
        </p:blipFill>
        <p:spPr>
          <a:xfrm>
            <a:off x="524452" y="3987538"/>
            <a:ext cx="10684018" cy="895547"/>
          </a:xfrm>
          <a:prstGeom prst="rect">
            <a:avLst/>
          </a:prstGeom>
        </p:spPr>
      </p:pic>
      <p:sp>
        <p:nvSpPr>
          <p:cNvPr id="5" name="TextBox 4">
            <a:extLst>
              <a:ext uri="{FF2B5EF4-FFF2-40B4-BE49-F238E27FC236}">
                <a16:creationId xmlns:a16="http://schemas.microsoft.com/office/drawing/2014/main" id="{BFFA4D39-0AF3-9D11-A04C-92F41F2C2343}"/>
              </a:ext>
            </a:extLst>
          </p:cNvPr>
          <p:cNvSpPr txBox="1"/>
          <p:nvPr/>
        </p:nvSpPr>
        <p:spPr>
          <a:xfrm>
            <a:off x="282388" y="638640"/>
            <a:ext cx="11577918" cy="2800767"/>
          </a:xfrm>
          <a:prstGeom prst="rect">
            <a:avLst/>
          </a:prstGeom>
          <a:noFill/>
        </p:spPr>
        <p:txBody>
          <a:bodyPr wrap="square" rtlCol="0">
            <a:spAutoFit/>
          </a:bodyPr>
          <a:lstStyle/>
          <a:p>
            <a:pPr algn="just"/>
            <a:endParaRPr lang="en-US" sz="1600" b="1" dirty="0"/>
          </a:p>
          <a:p>
            <a:pPr algn="just"/>
            <a:r>
              <a:rPr lang="en-US" sz="1600" dirty="0"/>
              <a:t>VI</a:t>
            </a:r>
            <a:r>
              <a:rPr lang="en-US" sz="1600" b="1" dirty="0"/>
              <a:t>. </a:t>
            </a:r>
            <a:r>
              <a:rPr lang="el-GR" sz="1600" dirty="0"/>
              <a:t>Η αίτηση χρηματοδότησης </a:t>
            </a:r>
            <a:r>
              <a:rPr lang="el-GR" sz="1600" b="1" dirty="0"/>
              <a:t>να περιέχει δαπάνες που συνδέονται με τις υποκατηγορίες που χαρακτηρίζονται ως «διεργασίες φιλικές προς το περιβάλλον» </a:t>
            </a:r>
            <a:r>
              <a:rPr lang="el-GR" sz="1600" dirty="0"/>
              <a:t>και να τηρούνται τόσο κατά την υποβολή της αίτησης όσο και κατά την ολοκλήρωση του επενδυτικού σχεδίου τα σχετικά ελάχιστα ποσοστά που περιγράφονται στον Πίνακα 1 της Ενότητας 6.1. Επιλέξιμες Δαπάνες.</a:t>
            </a:r>
          </a:p>
          <a:p>
            <a:pPr algn="just"/>
            <a:endParaRPr lang="el-GR" sz="1600" dirty="0"/>
          </a:p>
          <a:p>
            <a:pPr algn="just"/>
            <a:r>
              <a:rPr lang="en-US" sz="1600" dirty="0"/>
              <a:t>VII. </a:t>
            </a:r>
            <a:r>
              <a:rPr lang="el-GR" sz="1600" b="1" dirty="0"/>
              <a:t>Να λειτουργούν νόμιμα στην/ις δραστηριότητα/ες (ΚΑΔ) που αφορά το επενδυτικό σχέδιο (ΚΑΔ Επένδυσης) </a:t>
            </a:r>
            <a:r>
              <a:rPr lang="el-GR" sz="1600" dirty="0"/>
              <a:t>διαθέτοντας το κατάλληλο έγγραφο αδειοδότησης, σύμφωνα με την κείμενη νομοθεσία</a:t>
            </a:r>
            <a:r>
              <a:rPr lang="en-US" sz="1600" dirty="0"/>
              <a:t>.</a:t>
            </a:r>
          </a:p>
          <a:p>
            <a:pPr algn="just"/>
            <a:endParaRPr lang="en-US" sz="1600" dirty="0"/>
          </a:p>
          <a:p>
            <a:pPr algn="just"/>
            <a:r>
              <a:rPr lang="en-US" sz="1600" dirty="0"/>
              <a:t>VIII. </a:t>
            </a:r>
            <a:r>
              <a:rPr lang="el-GR" sz="1600" dirty="0"/>
              <a:t>Η αίτηση χρηματοδότησης </a:t>
            </a:r>
            <a:r>
              <a:rPr lang="el-GR" sz="1600" b="1" dirty="0"/>
              <a:t>να συγκεντρώνει κατ’ ελάχιστο συνολική βαθμολογία 30 στα βαθμολογούμενα κριτήρια αξιολόγησης </a:t>
            </a:r>
            <a:r>
              <a:rPr lang="el-GR" sz="1600" dirty="0"/>
              <a:t>που αναφέρονται στο ΠΑΡΑΡΤΗΜΑ IV «ΚΡΙΤΗΡΙΑ ΒΑΘΜΟΛΟΓΗΣΗΣ ΠΡΑΞΕΩΝ».</a:t>
            </a:r>
            <a:endParaRPr lang="en-US" sz="1600" dirty="0"/>
          </a:p>
          <a:p>
            <a:pPr algn="just"/>
            <a:endParaRPr lang="el-GR" sz="1600" b="1" dirty="0"/>
          </a:p>
        </p:txBody>
      </p:sp>
      <p:pic>
        <p:nvPicPr>
          <p:cNvPr id="2" name="Εικόνα 1">
            <a:extLst>
              <a:ext uri="{FF2B5EF4-FFF2-40B4-BE49-F238E27FC236}">
                <a16:creationId xmlns:a16="http://schemas.microsoft.com/office/drawing/2014/main" id="{3B7931F4-BC1C-B22F-7320-FC46D6083F9C}"/>
              </a:ext>
            </a:extLst>
          </p:cNvPr>
          <p:cNvPicPr>
            <a:picLocks noChangeAspect="1"/>
          </p:cNvPicPr>
          <p:nvPr/>
        </p:nvPicPr>
        <p:blipFill>
          <a:blip r:embed="rId3"/>
          <a:stretch>
            <a:fillRect/>
          </a:stretch>
        </p:blipFill>
        <p:spPr>
          <a:xfrm>
            <a:off x="4128095" y="6301844"/>
            <a:ext cx="1371719" cy="469433"/>
          </a:xfrm>
          <a:prstGeom prst="rect">
            <a:avLst/>
          </a:prstGeom>
        </p:spPr>
      </p:pic>
    </p:spTree>
    <p:extLst>
      <p:ext uri="{BB962C8B-B14F-4D97-AF65-F5344CB8AC3E}">
        <p14:creationId xmlns:p14="http://schemas.microsoft.com/office/powerpoint/2010/main" val="5302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D38CDD-B41F-3F91-28EB-40403E27393D}"/>
              </a:ext>
            </a:extLst>
          </p:cNvPr>
          <p:cNvSpPr>
            <a:spLocks noGrp="1"/>
          </p:cNvSpPr>
          <p:nvPr>
            <p:ph type="title"/>
          </p:nvPr>
        </p:nvSpPr>
        <p:spPr/>
        <p:txBody>
          <a:bodyPr>
            <a:normAutofit/>
          </a:bodyPr>
          <a:lstStyle/>
          <a:p>
            <a:r>
              <a:rPr lang="el-GR" sz="2800" dirty="0"/>
              <a:t>Δεν έχουν δικαίωμα υποβολής αίτησης χρηματοδότησης :</a:t>
            </a:r>
          </a:p>
        </p:txBody>
      </p:sp>
      <p:sp>
        <p:nvSpPr>
          <p:cNvPr id="3" name="Θέση περιεχομένου 2">
            <a:extLst>
              <a:ext uri="{FF2B5EF4-FFF2-40B4-BE49-F238E27FC236}">
                <a16:creationId xmlns:a16="http://schemas.microsoft.com/office/drawing/2014/main" id="{A951291B-B68A-A7E8-A7D7-7EFE7F2219FB}"/>
              </a:ext>
            </a:extLst>
          </p:cNvPr>
          <p:cNvSpPr>
            <a:spLocks noGrp="1"/>
          </p:cNvSpPr>
          <p:nvPr>
            <p:ph idx="1"/>
          </p:nvPr>
        </p:nvSpPr>
        <p:spPr>
          <a:xfrm>
            <a:off x="526774" y="1557269"/>
            <a:ext cx="10827026" cy="4575175"/>
          </a:xfrm>
        </p:spPr>
        <p:txBody>
          <a:bodyPr>
            <a:normAutofit fontScale="25000" lnSpcReduction="20000"/>
          </a:bodyPr>
          <a:lstStyle/>
          <a:p>
            <a:pPr marL="0">
              <a:lnSpc>
                <a:spcPct val="200000"/>
              </a:lnSpc>
            </a:pPr>
            <a:r>
              <a:rPr lang="el-GR" sz="5500" dirty="0">
                <a:solidFill>
                  <a:schemeClr val="tx1"/>
                </a:solidFill>
                <a:latin typeface="+mn-lt"/>
              </a:rPr>
              <a:t>Οι επιχειρήσεις </a:t>
            </a:r>
            <a:r>
              <a:rPr lang="en-US" sz="5500" dirty="0">
                <a:solidFill>
                  <a:schemeClr val="tx1"/>
                </a:solidFill>
                <a:latin typeface="+mn-lt"/>
              </a:rPr>
              <a:t>franchising, shop in shop, </a:t>
            </a:r>
            <a:r>
              <a:rPr lang="el-GR" sz="5500" dirty="0">
                <a:solidFill>
                  <a:schemeClr val="tx1"/>
                </a:solidFill>
                <a:latin typeface="+mn-lt"/>
              </a:rPr>
              <a:t>δίκτυο πρακτόρευσης</a:t>
            </a:r>
            <a:r>
              <a:rPr lang="en-US" sz="5500" dirty="0">
                <a:solidFill>
                  <a:schemeClr val="tx1"/>
                </a:solidFill>
                <a:latin typeface="+mn-lt"/>
              </a:rPr>
              <a:t> </a:t>
            </a:r>
            <a:r>
              <a:rPr lang="el-GR" sz="5500" dirty="0" err="1">
                <a:solidFill>
                  <a:schemeClr val="tx1"/>
                </a:solidFill>
                <a:latin typeface="+mn-lt"/>
              </a:rPr>
              <a:t>κ.λ.π</a:t>
            </a:r>
            <a:r>
              <a:rPr lang="el-GR" sz="5500" dirty="0">
                <a:solidFill>
                  <a:schemeClr val="tx1"/>
                </a:solidFill>
                <a:latin typeface="+mn-lt"/>
              </a:rPr>
              <a:t>.</a:t>
            </a:r>
          </a:p>
          <a:p>
            <a:pPr marL="0">
              <a:lnSpc>
                <a:spcPct val="200000"/>
              </a:lnSpc>
            </a:pPr>
            <a:r>
              <a:rPr lang="el-GR" sz="5500" dirty="0">
                <a:solidFill>
                  <a:schemeClr val="tx1"/>
                </a:solidFill>
                <a:latin typeface="+mn-lt"/>
              </a:rPr>
              <a:t>χρηματοπιστωτικοί και ασφαλιστικοί οργανισμοί, δημόσιες επιχειρήσεις, δημόσιοι φορείς ή δημόσιοι οργανισμοί ή/και οι θυγατρικές τους, Νομικά Πρόσωπα Δημοσίου Δικαίου (ΝΠΔΔ), καθώς και εταιρείες στων οποίων το κεφάλαιο συμμετέχουν ή τα δικαιώματα ψήφου κατέχουν, άμεσα ή έμμεσα, με ποσοστό μεγαλύτερο του είκοσι πέντε τοις εκατό (25%) οι ΟΤΑ και όλοι οι παραπάνω δημόσιοι φορείς μεμονωμένα ή από κοινού (καθώς και επιχειρήσεις που εξομοιώνονται με αυτές, ως κύριοι εταίροι). Επιπρόσθετα, δεν έχουν δικαίωμα υποβολής αίτησης χρηματοδότησης οι πάσης φύσεως αθλητικοί σύλλογοι, σωματεία, αθλητικές ανώνυμες εταιρείες καθώς και οι επιχειρήσεις που σχετίζονται με τις προαναφερθείσες κατηγορίες με οποιονδήποτε τρόπο (ενδεικτικά: μητρική, θυγατρική, συνδεδεμένη, συνεργαζόμενη, κοινή ιδιοκτησία/διαχείριση μέσω φυσικών προσώπων </a:t>
            </a:r>
            <a:r>
              <a:rPr lang="el-GR" sz="5500" dirty="0" err="1">
                <a:solidFill>
                  <a:schemeClr val="tx1"/>
                </a:solidFill>
                <a:latin typeface="+mn-lt"/>
              </a:rPr>
              <a:t>κλπ</a:t>
            </a:r>
            <a:r>
              <a:rPr lang="el-GR" sz="5500" dirty="0">
                <a:solidFill>
                  <a:schemeClr val="tx1"/>
                </a:solidFill>
                <a:latin typeface="+mn-lt"/>
              </a:rPr>
              <a:t>).</a:t>
            </a:r>
          </a:p>
          <a:p>
            <a:pPr marL="0">
              <a:lnSpc>
                <a:spcPct val="200000"/>
              </a:lnSpc>
            </a:pPr>
            <a:r>
              <a:rPr lang="el-GR" sz="5500" dirty="0">
                <a:solidFill>
                  <a:schemeClr val="tx1"/>
                </a:solidFill>
                <a:latin typeface="+mn-lt"/>
              </a:rPr>
              <a:t>Οι </a:t>
            </a:r>
            <a:r>
              <a:rPr lang="el-GR" sz="5500" dirty="0" err="1">
                <a:solidFill>
                  <a:schemeClr val="tx1"/>
                </a:solidFill>
                <a:latin typeface="+mn-lt"/>
              </a:rPr>
              <a:t>εξωχώριες</a:t>
            </a:r>
            <a:r>
              <a:rPr lang="el-GR" sz="5500" dirty="0">
                <a:solidFill>
                  <a:schemeClr val="tx1"/>
                </a:solidFill>
                <a:latin typeface="+mn-lt"/>
              </a:rPr>
              <a:t> (</a:t>
            </a:r>
            <a:r>
              <a:rPr lang="en-US" sz="5500" dirty="0">
                <a:solidFill>
                  <a:schemeClr val="tx1"/>
                </a:solidFill>
                <a:latin typeface="+mn-lt"/>
              </a:rPr>
              <a:t>offshore)</a:t>
            </a:r>
            <a:r>
              <a:rPr lang="el-GR" sz="5500" dirty="0">
                <a:solidFill>
                  <a:schemeClr val="tx1"/>
                </a:solidFill>
                <a:latin typeface="+mn-lt"/>
              </a:rPr>
              <a:t> επιχειρήσεις.</a:t>
            </a:r>
          </a:p>
          <a:p>
            <a:pPr marL="0" indent="0">
              <a:buNone/>
            </a:pPr>
            <a:endParaRPr lang="el-GR" sz="1600" dirty="0">
              <a:solidFill>
                <a:srgbClr val="000000"/>
              </a:solidFill>
              <a:latin typeface="Calibri" panose="020F0502020204030204" pitchFamily="34" charset="0"/>
              <a:cs typeface="Calibri" panose="020F0502020204030204" pitchFamily="34" charset="0"/>
            </a:endParaRPr>
          </a:p>
          <a:p>
            <a:pPr marL="0" indent="0">
              <a:buNone/>
            </a:pPr>
            <a:endParaRPr lang="el-GR" sz="1600" dirty="0">
              <a:solidFill>
                <a:srgbClr val="000000"/>
              </a:solidFill>
              <a:latin typeface="Calibri" panose="020F0502020204030204" pitchFamily="34" charset="0"/>
              <a:cs typeface="Calibri" panose="020F0502020204030204" pitchFamily="34" charset="0"/>
            </a:endParaRPr>
          </a:p>
        </p:txBody>
      </p:sp>
      <p:pic>
        <p:nvPicPr>
          <p:cNvPr id="4" name="Εικόνα 3">
            <a:extLst>
              <a:ext uri="{FF2B5EF4-FFF2-40B4-BE49-F238E27FC236}">
                <a16:creationId xmlns:a16="http://schemas.microsoft.com/office/drawing/2014/main" id="{CEED4670-CE21-FB6B-20E5-23629C6EB83C}"/>
              </a:ext>
            </a:extLst>
          </p:cNvPr>
          <p:cNvPicPr>
            <a:picLocks noChangeAspect="1"/>
          </p:cNvPicPr>
          <p:nvPr/>
        </p:nvPicPr>
        <p:blipFill>
          <a:blip r:embed="rId2"/>
          <a:stretch>
            <a:fillRect/>
          </a:stretch>
        </p:blipFill>
        <p:spPr>
          <a:xfrm>
            <a:off x="3920705" y="6258158"/>
            <a:ext cx="1371719" cy="469433"/>
          </a:xfrm>
          <a:prstGeom prst="rect">
            <a:avLst/>
          </a:prstGeom>
        </p:spPr>
      </p:pic>
    </p:spTree>
    <p:extLst>
      <p:ext uri="{BB962C8B-B14F-4D97-AF65-F5344CB8AC3E}">
        <p14:creationId xmlns:p14="http://schemas.microsoft.com/office/powerpoint/2010/main" val="72025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03622-552B-3199-4826-E9C6AFC4FF0C}"/>
              </a:ext>
            </a:extLst>
          </p:cNvPr>
          <p:cNvSpPr txBox="1"/>
          <p:nvPr/>
        </p:nvSpPr>
        <p:spPr>
          <a:xfrm>
            <a:off x="188842" y="282621"/>
            <a:ext cx="11648662" cy="6971139"/>
          </a:xfrm>
          <a:prstGeom prst="rect">
            <a:avLst/>
          </a:prstGeom>
          <a:noFill/>
        </p:spPr>
        <p:txBody>
          <a:bodyPr wrap="square" rtlCol="0">
            <a:spAutoFit/>
          </a:bodyPr>
          <a:lstStyle/>
          <a:p>
            <a:pPr algn="just"/>
            <a:r>
              <a:rPr lang="el-GR" sz="2000" dirty="0">
                <a:solidFill>
                  <a:srgbClr val="19BEDE"/>
                </a:solidFill>
                <a:latin typeface="Trebuchet MS" panose="020B0603020202020204" pitchFamily="34" charset="0"/>
                <a:ea typeface="+mj-ea"/>
                <a:cs typeface="+mj-cs"/>
              </a:rPr>
              <a:t>Προϋπολογισμός Δράσης</a:t>
            </a:r>
            <a:r>
              <a:rPr lang="en-US" sz="2000" dirty="0">
                <a:solidFill>
                  <a:srgbClr val="19BEDE"/>
                </a:solidFill>
                <a:latin typeface="Trebuchet MS" panose="020B0603020202020204" pitchFamily="34" charset="0"/>
                <a:ea typeface="+mj-ea"/>
                <a:cs typeface="+mj-cs"/>
              </a:rPr>
              <a:t> </a:t>
            </a:r>
            <a:r>
              <a:rPr lang="el-GR" sz="2000" dirty="0">
                <a:solidFill>
                  <a:srgbClr val="19BEDE"/>
                </a:solidFill>
                <a:latin typeface="Trebuchet MS" panose="020B0603020202020204" pitchFamily="34" charset="0"/>
                <a:ea typeface="+mj-ea"/>
                <a:cs typeface="+mj-cs"/>
              </a:rPr>
              <a:t>: </a:t>
            </a:r>
          </a:p>
          <a:p>
            <a:pPr algn="just">
              <a:lnSpc>
                <a:spcPct val="150000"/>
              </a:lnSpc>
            </a:pPr>
            <a:r>
              <a:rPr lang="el-GR" dirty="0"/>
              <a:t>Ο συνολικός προϋπολογισμός της δράσης είναι:  </a:t>
            </a:r>
            <a:r>
              <a:rPr lang="en-US" b="1" dirty="0"/>
              <a:t>5</a:t>
            </a:r>
            <a:r>
              <a:rPr lang="el-GR" b="1" dirty="0"/>
              <a:t>.000.000,00 €</a:t>
            </a:r>
            <a:r>
              <a:rPr lang="el-GR" dirty="0"/>
              <a:t>.</a:t>
            </a:r>
          </a:p>
          <a:p>
            <a:pPr algn="just"/>
            <a:endParaRPr lang="el-GR" sz="1600"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19BEDE"/>
                </a:solidFill>
                <a:effectLst/>
                <a:uLnTx/>
                <a:uFillTx/>
                <a:latin typeface="Trebuchet MS" panose="020B0603020202020204" pitchFamily="34" charset="0"/>
                <a:ea typeface="+mn-ea"/>
                <a:cs typeface="+mn-cs"/>
              </a:rPr>
              <a:t>Προϋπολογισμός Επενδυτικών Σχεδίων : </a:t>
            </a:r>
          </a:p>
          <a:p>
            <a:pPr>
              <a:lnSpc>
                <a:spcPct val="150000"/>
              </a:lnSpc>
            </a:pPr>
            <a:r>
              <a:rPr lang="el-GR" dirty="0"/>
              <a:t>Ο επιχορηγούμενος προϋπολογισμός κάθε επενδυτικής πρότασης δυνητικού δικαιούχου ενίσχυσης μπορεί να κυμαίνεται από </a:t>
            </a:r>
            <a:r>
              <a:rPr lang="el-GR" b="1" dirty="0"/>
              <a:t>30.000 €</a:t>
            </a:r>
            <a:r>
              <a:rPr lang="el-GR" dirty="0"/>
              <a:t> έως και </a:t>
            </a:r>
            <a:r>
              <a:rPr lang="el-GR" b="1" dirty="0"/>
              <a:t>300.000 €</a:t>
            </a:r>
            <a:r>
              <a:rPr lang="el-GR" dirty="0"/>
              <a:t>.</a:t>
            </a:r>
          </a:p>
          <a:p>
            <a:pPr>
              <a:lnSpc>
                <a:spcPct val="150000"/>
              </a:lnSpc>
            </a:pPr>
            <a:endParaRPr lang="el-GR" dirty="0"/>
          </a:p>
          <a:p>
            <a:pPr>
              <a:lnSpc>
                <a:spcPct val="150000"/>
              </a:lnSpc>
            </a:pPr>
            <a:r>
              <a:rPr lang="el-GR" b="1" dirty="0"/>
              <a:t>Επισημαίνεται</a:t>
            </a:r>
            <a:r>
              <a:rPr lang="el-GR" dirty="0"/>
              <a:t> επιπλέον ότι το ύψος του επιχορηγούμενου προϋπολογισμού του επενδυτικού σχεδίου δεν δύναται να </a:t>
            </a:r>
            <a:r>
              <a:rPr lang="el-GR" b="1" dirty="0"/>
              <a:t>υπερβαίνει το διπλάσιο του υψηλότερου κύκλου εργασιών [κωδικός (500) του φορολογικού εντύπου Ε3] της επιχείρησης που επετεύχθη σε μία από τις δύο πλήρεις κλεισμένες διαχειριστικές χρήσεις για τις οποίες έχουν υποβληθεί τα προσήκοντα φορολογικά έντυπα στην ΑΑΔΕ </a:t>
            </a:r>
            <a:r>
              <a:rPr lang="el-GR" dirty="0"/>
              <a:t>για τα φορολογικά έτη 2023 και 2024 των ετών που προηγούνται της υποβολής της αίτησης χρηματοδότησης (2026) .</a:t>
            </a:r>
            <a:endParaRPr lang="en-US" dirty="0"/>
          </a:p>
          <a:p>
            <a:pPr>
              <a:lnSpc>
                <a:spcPct val="150000"/>
              </a:lnSpc>
            </a:pPr>
            <a:r>
              <a:rPr lang="el-GR" u="sng"/>
              <a:t>Η </a:t>
            </a:r>
            <a:r>
              <a:rPr lang="el-GR" u="sng" dirty="0"/>
              <a:t>Δημόσια Δαπάνη για όλα τα επενδυτικά σχέδια ανέρχεται </a:t>
            </a:r>
            <a:r>
              <a:rPr lang="el-GR" b="1" u="sng" dirty="0"/>
              <a:t>στο 60% </a:t>
            </a:r>
            <a:r>
              <a:rPr lang="el-GR" u="sng" dirty="0"/>
              <a:t>του επιχορηγούμενου προϋπολογισμού, ενώ το υπόλοιπο ποσό καλύπτεται από ιδιωτική συμμετοχή.</a:t>
            </a:r>
          </a:p>
          <a:p>
            <a:pPr algn="just">
              <a:defRPr/>
            </a:pPr>
            <a:endParaRPr lang="el-GR" sz="2000" dirty="0">
              <a:solidFill>
                <a:srgbClr val="19BEDE"/>
              </a:solidFill>
              <a:latin typeface="Trebuchet MS" panose="020B0603020202020204" pitchFamily="34" charset="0"/>
            </a:endParaRPr>
          </a:p>
          <a:p>
            <a:pPr algn="just">
              <a:defRPr/>
            </a:pPr>
            <a:endParaRPr lang="el-GR" sz="2000" dirty="0">
              <a:solidFill>
                <a:srgbClr val="19BEDE"/>
              </a:solidFill>
              <a:latin typeface="Trebuchet MS" panose="020B0603020202020204" pitchFamily="34" charset="0"/>
            </a:endParaRPr>
          </a:p>
          <a:p>
            <a:pPr algn="just">
              <a:defRPr/>
            </a:pPr>
            <a:endParaRPr lang="el-GR" sz="2000" dirty="0">
              <a:solidFill>
                <a:srgbClr val="19BEDE"/>
              </a:solidFill>
              <a:latin typeface="Trebuchet MS" panose="020B0603020202020204" pitchFamily="34" charset="0"/>
            </a:endParaRPr>
          </a:p>
          <a:p>
            <a:pPr algn="just">
              <a:defRPr/>
            </a:pPr>
            <a:endParaRPr lang="el-GR" sz="2000" dirty="0">
              <a:solidFill>
                <a:srgbClr val="19BEDE"/>
              </a:solidFill>
              <a:latin typeface="Trebuchet MS" panose="020B0603020202020204" pitchFamily="34" charset="0"/>
            </a:endParaRPr>
          </a:p>
          <a:p>
            <a:endParaRPr lang="el-GR" sz="1400" dirty="0"/>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FBBB1CDF-6A03-5FAF-3E32-1E333E030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02" y="6285029"/>
            <a:ext cx="1372498" cy="468835"/>
          </a:xfrm>
          <a:prstGeom prst="rect">
            <a:avLst/>
          </a:prstGeom>
        </p:spPr>
      </p:pic>
    </p:spTree>
    <p:extLst>
      <p:ext uri="{BB962C8B-B14F-4D97-AF65-F5344CB8AC3E}">
        <p14:creationId xmlns:p14="http://schemas.microsoft.com/office/powerpoint/2010/main" val="72828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60A08B5-100C-9414-20E3-AE80F5F8E4FA}"/>
              </a:ext>
            </a:extLst>
          </p:cNvPr>
          <p:cNvSpPr>
            <a:spLocks noGrp="1"/>
          </p:cNvSpPr>
          <p:nvPr>
            <p:ph idx="1"/>
          </p:nvPr>
        </p:nvSpPr>
        <p:spPr>
          <a:xfrm>
            <a:off x="326856" y="424208"/>
            <a:ext cx="11538288" cy="5082070"/>
          </a:xfrm>
        </p:spPr>
        <p:txBody>
          <a:bodyPr>
            <a:normAutofit/>
          </a:bodyPr>
          <a:lstStyle/>
          <a:p>
            <a:pPr marL="0" indent="0">
              <a:lnSpc>
                <a:spcPct val="120000"/>
              </a:lnSpc>
              <a:buNone/>
            </a:pPr>
            <a:r>
              <a:rPr lang="el-GR" sz="2000" dirty="0">
                <a:solidFill>
                  <a:srgbClr val="19BEDE"/>
                </a:solidFill>
                <a:ea typeface="+mj-ea"/>
                <a:cs typeface="+mj-cs"/>
              </a:rPr>
              <a:t>Διάρκεια Υλοποίησης Επενδυτικών Σχεδίων : </a:t>
            </a:r>
            <a:endParaRPr lang="el-GR" sz="2000" dirty="0">
              <a:solidFill>
                <a:schemeClr val="tx1"/>
              </a:solidFill>
            </a:endParaRPr>
          </a:p>
          <a:p>
            <a:pPr marL="0" indent="0">
              <a:lnSpc>
                <a:spcPct val="150000"/>
              </a:lnSpc>
              <a:buNone/>
            </a:pPr>
            <a:r>
              <a:rPr lang="el-GR" sz="1800" dirty="0">
                <a:solidFill>
                  <a:schemeClr val="tx1"/>
                </a:solidFill>
                <a:latin typeface="+mn-lt"/>
              </a:rPr>
              <a:t>Η μέγιστη διάρκεια ολοκλήρωσης των χρηματοδοτούμενων επενδύσεων δεν μπορεί να υπερβαίνει τους </a:t>
            </a:r>
            <a:r>
              <a:rPr lang="el-GR" sz="1800" b="1" dirty="0">
                <a:solidFill>
                  <a:schemeClr val="tx1"/>
                </a:solidFill>
                <a:latin typeface="+mn-lt"/>
              </a:rPr>
              <a:t>είκοσι τέσσερις (24) μήνες</a:t>
            </a:r>
            <a:r>
              <a:rPr lang="el-GR" sz="1800" dirty="0">
                <a:solidFill>
                  <a:schemeClr val="tx1"/>
                </a:solidFill>
                <a:latin typeface="+mn-lt"/>
              </a:rPr>
              <a:t> από την ημερομηνία ηλεκτρονικής κοινοποίησης της οριστικής έγκρισης της αίτησης χρηματοδότησης (αποτέλεσμα αξιολόγησης ή αποτέλεσμα αξιολόγησης ένστασης).</a:t>
            </a:r>
          </a:p>
          <a:p>
            <a:pPr marL="0" indent="0">
              <a:lnSpc>
                <a:spcPct val="150000"/>
              </a:lnSpc>
              <a:buNone/>
            </a:pPr>
            <a:endParaRPr lang="en-US" sz="1800" dirty="0">
              <a:solidFill>
                <a:schemeClr val="tx1"/>
              </a:solidFill>
              <a:latin typeface="+mn-lt"/>
            </a:endParaRPr>
          </a:p>
          <a:p>
            <a:pPr marL="0" indent="0">
              <a:lnSpc>
                <a:spcPct val="150000"/>
              </a:lnSpc>
              <a:buNone/>
            </a:pPr>
            <a:r>
              <a:rPr lang="el-GR" sz="2000" dirty="0">
                <a:solidFill>
                  <a:srgbClr val="19BEDE"/>
                </a:solidFill>
                <a:ea typeface="+mj-ea"/>
                <a:cs typeface="+mj-cs"/>
              </a:rPr>
              <a:t>Καθεστώς Ενίσχυσης : </a:t>
            </a:r>
          </a:p>
          <a:p>
            <a:pPr marL="0" indent="0">
              <a:lnSpc>
                <a:spcPct val="150000"/>
              </a:lnSpc>
              <a:buNone/>
            </a:pPr>
            <a:r>
              <a:rPr lang="el-GR" sz="1800" dirty="0">
                <a:solidFill>
                  <a:schemeClr val="tx1"/>
                </a:solidFill>
                <a:latin typeface="+mn-lt"/>
              </a:rPr>
              <a:t>Κανονισμός  (ΕΕ) </a:t>
            </a:r>
            <a:r>
              <a:rPr lang="el-GR" sz="1800" dirty="0" err="1">
                <a:solidFill>
                  <a:schemeClr val="tx1"/>
                </a:solidFill>
                <a:latin typeface="+mn-lt"/>
              </a:rPr>
              <a:t>αριθμ</a:t>
            </a:r>
            <a:r>
              <a:rPr lang="el-GR" sz="1800" dirty="0">
                <a:solidFill>
                  <a:schemeClr val="tx1"/>
                </a:solidFill>
                <a:latin typeface="+mn-lt"/>
              </a:rPr>
              <a:t>. 2023/2831 (OJ EL L 15.12.2023) της Επιτροπής της 13ης Δεκεμβρίου 2023 σχετικά με την εφαρμογή των άρθρων 107 και 108 της Συνθήκης για τη λειτουργία της Ευρωπαϊκής Ένωσης στις ενισχύσεις ήσσονος σημασίας (De </a:t>
            </a:r>
            <a:r>
              <a:rPr lang="el-GR" sz="1800" dirty="0" err="1">
                <a:solidFill>
                  <a:schemeClr val="tx1"/>
                </a:solidFill>
                <a:latin typeface="+mn-lt"/>
              </a:rPr>
              <a:t>Minimis</a:t>
            </a:r>
            <a:r>
              <a:rPr lang="el-GR" sz="1800" dirty="0">
                <a:solidFill>
                  <a:schemeClr val="tx1"/>
                </a:solidFill>
                <a:latin typeface="+mn-lt"/>
              </a:rPr>
              <a:t>).</a:t>
            </a:r>
            <a:endParaRPr lang="en-US" sz="1800" dirty="0">
              <a:solidFill>
                <a:schemeClr val="tx1"/>
              </a:solidFill>
              <a:latin typeface="+mn-lt"/>
            </a:endParaRPr>
          </a:p>
        </p:txBody>
      </p:sp>
      <p:pic>
        <p:nvPicPr>
          <p:cNvPr id="2" name="Εικόνα 1">
            <a:extLst>
              <a:ext uri="{FF2B5EF4-FFF2-40B4-BE49-F238E27FC236}">
                <a16:creationId xmlns:a16="http://schemas.microsoft.com/office/drawing/2014/main" id="{A93749DA-5496-AF12-88FF-17798946EB81}"/>
              </a:ext>
            </a:extLst>
          </p:cNvPr>
          <p:cNvPicPr>
            <a:picLocks noChangeAspect="1"/>
          </p:cNvPicPr>
          <p:nvPr/>
        </p:nvPicPr>
        <p:blipFill>
          <a:blip r:embed="rId2"/>
          <a:stretch>
            <a:fillRect/>
          </a:stretch>
        </p:blipFill>
        <p:spPr>
          <a:xfrm>
            <a:off x="4005546" y="6199075"/>
            <a:ext cx="1371719" cy="469433"/>
          </a:xfrm>
          <a:prstGeom prst="rect">
            <a:avLst/>
          </a:prstGeom>
        </p:spPr>
      </p:pic>
    </p:spTree>
    <p:extLst>
      <p:ext uri="{BB962C8B-B14F-4D97-AF65-F5344CB8AC3E}">
        <p14:creationId xmlns:p14="http://schemas.microsoft.com/office/powerpoint/2010/main" val="399653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03622-552B-3199-4826-E9C6AFC4FF0C}"/>
              </a:ext>
            </a:extLst>
          </p:cNvPr>
          <p:cNvSpPr txBox="1"/>
          <p:nvPr/>
        </p:nvSpPr>
        <p:spPr>
          <a:xfrm>
            <a:off x="504069" y="431246"/>
            <a:ext cx="11362765" cy="29777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19BEDE"/>
                </a:solidFill>
                <a:effectLst/>
                <a:uLnTx/>
                <a:uFillTx/>
                <a:latin typeface="Trebuchet MS" panose="020B0603020202020204" pitchFamily="34" charset="0"/>
                <a:ea typeface="+mn-ea"/>
                <a:cs typeface="+mn-cs"/>
              </a:rPr>
              <a:t>Επιλέξιμες Δαπάνες : </a:t>
            </a:r>
          </a:p>
          <a:p>
            <a:pPr marL="0" marR="0" lvl="0" indent="0" algn="just" defTabSz="914400" rtl="0" eaLnBrk="1" fontAlgn="auto" latinLnBrk="0" hangingPunct="1">
              <a:lnSpc>
                <a:spcPct val="150000"/>
              </a:lnSpc>
              <a:spcBef>
                <a:spcPts val="0"/>
              </a:spcBef>
              <a:spcAft>
                <a:spcPts val="0"/>
              </a:spcAft>
              <a:buClrTx/>
              <a:buSzTx/>
              <a:buFontTx/>
              <a:buNone/>
              <a:tabLst/>
              <a:defRPr/>
            </a:pPr>
            <a:r>
              <a:rPr lang="el-GR" dirty="0"/>
              <a:t>Ως ημερομηνία έναρξης επιλεξιμότητας δαπανών ορίζεται η ημερομηνία δημοσίευσης της πρόσκλησης της Δράσης.</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dirty="0"/>
          </a:p>
          <a:p>
            <a:pPr algn="just">
              <a:lnSpc>
                <a:spcPct val="150000"/>
              </a:lnSpc>
              <a:defRPr/>
            </a:pPr>
            <a:endParaRPr lang="el-GR" sz="1700"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endParaRPr lang="el-GR" sz="1700" dirty="0">
              <a:solidFill>
                <a:prstClr val="black"/>
              </a:solidFill>
              <a:latin typeface="Calibri" panose="020F0502020204030204"/>
            </a:endParaRPr>
          </a:p>
          <a:p>
            <a:pPr lvl="0" algn="just"/>
            <a:endParaRPr lang="el-GR" sz="1700" dirty="0">
              <a:latin typeface="Calibri" panose="020F050202020403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endParaRPr kumimoji="0" lang="el-GR"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Εικόνα 3"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D081E0F1-771B-A0AE-6FDE-6B3AA7508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341" y="6192336"/>
            <a:ext cx="1372498" cy="468835"/>
          </a:xfrm>
          <a:prstGeom prst="rect">
            <a:avLst/>
          </a:prstGeom>
        </p:spPr>
      </p:pic>
      <p:pic>
        <p:nvPicPr>
          <p:cNvPr id="5" name="Εικόνα 4" descr="Εικόνα που περιέχει κείμενο, στιγμιότυπο οθόνης, γραμματοσειρά, αριθμός&#10;&#10;Το περιεχόμενο που δημιουργείται από AI ενδέχεται να είναι εσφαλμένο.">
            <a:extLst>
              <a:ext uri="{FF2B5EF4-FFF2-40B4-BE49-F238E27FC236}">
                <a16:creationId xmlns:a16="http://schemas.microsoft.com/office/drawing/2014/main" id="{3CF50B63-AE10-0494-AD23-7FE36FEF3DA8}"/>
              </a:ext>
            </a:extLst>
          </p:cNvPr>
          <p:cNvPicPr>
            <a:picLocks noChangeAspect="1"/>
          </p:cNvPicPr>
          <p:nvPr/>
        </p:nvPicPr>
        <p:blipFill>
          <a:blip r:embed="rId4"/>
          <a:stretch>
            <a:fillRect/>
          </a:stretch>
        </p:blipFill>
        <p:spPr>
          <a:xfrm>
            <a:off x="810705" y="1543668"/>
            <a:ext cx="10209229" cy="4505954"/>
          </a:xfrm>
          <a:prstGeom prst="rect">
            <a:avLst/>
          </a:prstGeom>
        </p:spPr>
      </p:pic>
    </p:spTree>
    <p:extLst>
      <p:ext uri="{BB962C8B-B14F-4D97-AF65-F5344CB8AC3E}">
        <p14:creationId xmlns:p14="http://schemas.microsoft.com/office/powerpoint/2010/main" val="129415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FF6A742-921C-00DF-9441-4CE07B1E6952}"/>
              </a:ext>
            </a:extLst>
          </p:cNvPr>
          <p:cNvSpPr>
            <a:spLocks noGrp="1"/>
          </p:cNvSpPr>
          <p:nvPr>
            <p:ph idx="1"/>
          </p:nvPr>
        </p:nvSpPr>
        <p:spPr>
          <a:xfrm>
            <a:off x="546652" y="506896"/>
            <a:ext cx="10807148" cy="4711147"/>
          </a:xfrm>
        </p:spPr>
        <p:txBody>
          <a:bodyPr>
            <a:normAutofit/>
          </a:bodyPr>
          <a:lstStyle/>
          <a:p>
            <a:pPr marL="0" indent="0" algn="just">
              <a:buNone/>
            </a:pPr>
            <a:endParaRPr lang="el-GR" sz="1900" b="1" dirty="0">
              <a:solidFill>
                <a:schemeClr val="tx1"/>
              </a:solidFill>
              <a:latin typeface="+mn-lt"/>
            </a:endParaRPr>
          </a:p>
          <a:p>
            <a:pPr marL="0" indent="0">
              <a:buNone/>
            </a:pPr>
            <a:endParaRPr lang="el-GR" dirty="0"/>
          </a:p>
        </p:txBody>
      </p:sp>
      <p:pic>
        <p:nvPicPr>
          <p:cNvPr id="5" name="Εικόνα 4" descr="Εικόνα που περιέχει κείμενο, στιγμιότυπο οθόνης, αριθμός, γραμματοσειρά&#10;&#10;Το περιεχόμενο που δημιουργείται από AI ενδέχεται να είναι εσφαλμένο.">
            <a:extLst>
              <a:ext uri="{FF2B5EF4-FFF2-40B4-BE49-F238E27FC236}">
                <a16:creationId xmlns:a16="http://schemas.microsoft.com/office/drawing/2014/main" id="{CBC3B6B9-BF0C-A47F-837D-54D392255B87}"/>
              </a:ext>
            </a:extLst>
          </p:cNvPr>
          <p:cNvPicPr>
            <a:picLocks noChangeAspect="1"/>
          </p:cNvPicPr>
          <p:nvPr/>
        </p:nvPicPr>
        <p:blipFill>
          <a:blip r:embed="rId2"/>
          <a:stretch>
            <a:fillRect/>
          </a:stretch>
        </p:blipFill>
        <p:spPr>
          <a:xfrm>
            <a:off x="546652" y="263951"/>
            <a:ext cx="10416721" cy="4817096"/>
          </a:xfrm>
          <a:prstGeom prst="rect">
            <a:avLst/>
          </a:prstGeom>
        </p:spPr>
      </p:pic>
      <p:pic>
        <p:nvPicPr>
          <p:cNvPr id="11" name="Εικόνα 10" descr="Εικόνα που περιέχει κείμενο, γραμματοσειρά, λευκό, άλγεβρα&#10;&#10;Το περιεχόμενο που δημιουργείται από AI ενδέχεται να είναι εσφαλμένο.">
            <a:extLst>
              <a:ext uri="{FF2B5EF4-FFF2-40B4-BE49-F238E27FC236}">
                <a16:creationId xmlns:a16="http://schemas.microsoft.com/office/drawing/2014/main" id="{2FA2F4F5-F902-AA7C-BA3B-F0C3FF99C304}"/>
              </a:ext>
            </a:extLst>
          </p:cNvPr>
          <p:cNvPicPr>
            <a:picLocks noChangeAspect="1"/>
          </p:cNvPicPr>
          <p:nvPr/>
        </p:nvPicPr>
        <p:blipFill>
          <a:blip r:embed="rId3"/>
          <a:stretch>
            <a:fillRect/>
          </a:stretch>
        </p:blipFill>
        <p:spPr>
          <a:xfrm>
            <a:off x="1464342" y="5081047"/>
            <a:ext cx="7811590" cy="1181265"/>
          </a:xfrm>
          <a:prstGeom prst="rect">
            <a:avLst/>
          </a:prstGeom>
        </p:spPr>
      </p:pic>
      <p:pic>
        <p:nvPicPr>
          <p:cNvPr id="2" name="Εικόνα 1">
            <a:extLst>
              <a:ext uri="{FF2B5EF4-FFF2-40B4-BE49-F238E27FC236}">
                <a16:creationId xmlns:a16="http://schemas.microsoft.com/office/drawing/2014/main" id="{55C860FC-1F3C-0F96-8B19-9232EE4E1260}"/>
              </a:ext>
            </a:extLst>
          </p:cNvPr>
          <p:cNvPicPr>
            <a:picLocks noChangeAspect="1"/>
          </p:cNvPicPr>
          <p:nvPr/>
        </p:nvPicPr>
        <p:blipFill>
          <a:blip r:embed="rId4"/>
          <a:stretch>
            <a:fillRect/>
          </a:stretch>
        </p:blipFill>
        <p:spPr>
          <a:xfrm>
            <a:off x="4138324" y="6196324"/>
            <a:ext cx="1371719" cy="469433"/>
          </a:xfrm>
          <a:prstGeom prst="rect">
            <a:avLst/>
          </a:prstGeom>
        </p:spPr>
      </p:pic>
    </p:spTree>
    <p:extLst>
      <p:ext uri="{BB962C8B-B14F-4D97-AF65-F5344CB8AC3E}">
        <p14:creationId xmlns:p14="http://schemas.microsoft.com/office/powerpoint/2010/main" val="28112384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2D7E56F4FB49E6478244887B1466A3D4" ma:contentTypeVersion="5" ma:contentTypeDescription="Δημιουργία νέου εγγράφου" ma:contentTypeScope="" ma:versionID="a282aa23d1d078ecb6f3a488bc3f698c">
  <xsd:schema xmlns:xsd="http://www.w3.org/2001/XMLSchema" xmlns:xs="http://www.w3.org/2001/XMLSchema" xmlns:p="http://schemas.microsoft.com/office/2006/metadata/properties" xmlns:ns3="ac0ad761-0846-41a7-a109-dc00f550149c" targetNamespace="http://schemas.microsoft.com/office/2006/metadata/properties" ma:root="true" ma:fieldsID="5e5e04edb5a502e3cfeb4683b1aaca8e" ns3:_="">
    <xsd:import namespace="ac0ad761-0846-41a7-a109-dc00f550149c"/>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ad761-0846-41a7-a109-dc00f5501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18CE2-1C98-4EE6-9B88-10A1B19F0B14}">
  <ds:schemaRefs>
    <ds:schemaRef ds:uri="http://schemas.microsoft.com/sharepoint/v3/contenttype/forms"/>
  </ds:schemaRefs>
</ds:datastoreItem>
</file>

<file path=customXml/itemProps2.xml><?xml version="1.0" encoding="utf-8"?>
<ds:datastoreItem xmlns:ds="http://schemas.openxmlformats.org/officeDocument/2006/customXml" ds:itemID="{EDED91B0-B604-4971-89CC-0259FA9A775A}">
  <ds:schemaRefs>
    <ds:schemaRef ds:uri="http://schemas.microsoft.com/office/2006/documentManagement/types"/>
    <ds:schemaRef ds:uri="http://www.w3.org/XML/1998/namespace"/>
    <ds:schemaRef ds:uri="ac0ad761-0846-41a7-a109-dc00f550149c"/>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1782892F-167B-4CBC-BC10-17D517BAC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ad761-0846-41a7-a109-dc00f5501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8989</TotalTime>
  <Words>2387</Words>
  <Application>Microsoft Office PowerPoint</Application>
  <PresentationFormat>Ευρεία οθόνη</PresentationFormat>
  <Paragraphs>152</Paragraphs>
  <Slides>21</Slides>
  <Notes>12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21</vt:i4>
      </vt:variant>
    </vt:vector>
  </HeadingPairs>
  <TitlesOfParts>
    <vt:vector size="30" baseType="lpstr">
      <vt:lpstr>Arial</vt:lpstr>
      <vt:lpstr>Calibri</vt:lpstr>
      <vt:lpstr>Corbel</vt:lpstr>
      <vt:lpstr>Times New Roman</vt:lpstr>
      <vt:lpstr>Trebuchet MS</vt:lpstr>
      <vt:lpstr>Wingdings</vt:lpstr>
      <vt:lpstr>Θέμα του Office</vt:lpstr>
      <vt:lpstr>Προσαρμοσμένη σχεδίαση</vt:lpstr>
      <vt:lpstr>1_Προσαρμοσμένη σχεδίαση</vt:lpstr>
      <vt:lpstr>Πρόσκληση υποβολής αιτήσεων χρηματοδότησης για την Δράση 1.3.2 – «Ενίσχυση υφιστάμενων επιχειρήσεων της Περιφέρειας Κρήτης για εφαρμογή διεργασιών φιλικών προς το περιβάλλον» - «ΕΠΙΧΕΙΡΩ ΠΡΑΣΙΝΑ ΣΤΗΝ ΚΡΗΤΗ» στο πλαίσιο του Προγράμματος «ΚΡΗΤΗ» 2021-2027 </vt:lpstr>
      <vt:lpstr>Παρουσίαση του PowerPoint</vt:lpstr>
      <vt:lpstr> Δικαιούχοι - Όροι &amp; Προϋποθέσεις Συμμετοχής</vt:lpstr>
      <vt:lpstr>Παρουσίαση του PowerPoint</vt:lpstr>
      <vt:lpstr>Δεν έχουν δικαίωμα υποβολής αίτησης χρηματοδότησης :</vt:lpstr>
      <vt:lpstr>Παρουσίαση του PowerPoint</vt:lpstr>
      <vt:lpstr>Παρουσίαση του PowerPoint</vt:lpstr>
      <vt:lpstr>Παρουσίαση του PowerPoint</vt:lpstr>
      <vt:lpstr>Παρουσίαση του PowerPoint</vt:lpstr>
      <vt:lpstr>Διαδικασία Υποβολής και Παραλαβής Αίτησης Χρηματοδότησης (1)</vt:lpstr>
      <vt:lpstr>Διαδικασία Υποβολής και Παραλαβής Αίτησης Χρηματοδότησης (2)</vt:lpstr>
      <vt:lpstr>Μεθοδολογία Αξιολόγησης - Κριτήρια Αξιολόγησης / Βαθμολόγησης </vt:lpstr>
      <vt:lpstr>Εντάξεις / Απορρίψεις / Ενστάσεις </vt:lpstr>
      <vt:lpstr>Βαθμολογούμενα κριτήρια</vt:lpstr>
      <vt:lpstr>Υλοποίηση </vt:lpstr>
      <vt:lpstr>Τροποποιήσεις</vt:lpstr>
      <vt:lpstr>Ολοκλήρωση – Παραλαβή | Προϋποθέσεις</vt:lpstr>
      <vt:lpstr>Μακροχρόνιες Υποχρεώσεις</vt:lpstr>
      <vt:lpstr>Προβολή, Διαφάνεια και Επικοινωνία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Λίτσα Φραγκιαδουλάκη</cp:lastModifiedBy>
  <cp:revision>146</cp:revision>
  <dcterms:created xsi:type="dcterms:W3CDTF">2022-06-03T15:25:51Z</dcterms:created>
  <dcterms:modified xsi:type="dcterms:W3CDTF">2026-02-18T06:49:15Z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0x0101002D7E56F4FB49E6478244887B1466A3D4</vt:lpwstr>
  </property>
</Properties>
</file>